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02" r:id="rId2"/>
    <p:sldId id="610" r:id="rId3"/>
    <p:sldId id="577" r:id="rId4"/>
    <p:sldId id="603" r:id="rId5"/>
    <p:sldId id="586" r:id="rId6"/>
    <p:sldId id="588" r:id="rId7"/>
    <p:sldId id="590" r:id="rId8"/>
    <p:sldId id="591" r:id="rId9"/>
    <p:sldId id="595" r:id="rId10"/>
    <p:sldId id="592" r:id="rId11"/>
    <p:sldId id="593" r:id="rId12"/>
    <p:sldId id="594" r:id="rId13"/>
    <p:sldId id="607" r:id="rId14"/>
    <p:sldId id="612" r:id="rId15"/>
    <p:sldId id="583" r:id="rId16"/>
    <p:sldId id="596" r:id="rId17"/>
    <p:sldId id="567" r:id="rId18"/>
    <p:sldId id="605" r:id="rId19"/>
    <p:sldId id="601" r:id="rId20"/>
    <p:sldId id="608" r:id="rId21"/>
    <p:sldId id="609" r:id="rId22"/>
    <p:sldId id="579" r:id="rId23"/>
  </p:sldIdLst>
  <p:sldSz cx="10826750" cy="8120063" type="B4ISO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6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A36CD-4837-4B95-8B9A-BE8FC6C133BD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99DA7-0252-4056-85A9-0B6134616F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18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99DA7-0252-4056-85A9-0B6134616F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86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006" y="1328909"/>
            <a:ext cx="9202738" cy="2826985"/>
          </a:xfrm>
        </p:spPr>
        <p:txBody>
          <a:bodyPr anchor="b"/>
          <a:lstStyle>
            <a:lvl1pPr algn="ctr">
              <a:defRPr sz="710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344" y="4264913"/>
            <a:ext cx="8120063" cy="1960468"/>
          </a:xfrm>
        </p:spPr>
        <p:txBody>
          <a:bodyPr/>
          <a:lstStyle>
            <a:lvl1pPr marL="0" indent="0" algn="ctr">
              <a:buNone/>
              <a:defRPr sz="2842"/>
            </a:lvl1pPr>
            <a:lvl2pPr marL="541325" indent="0" algn="ctr">
              <a:buNone/>
              <a:defRPr sz="2368"/>
            </a:lvl2pPr>
            <a:lvl3pPr marL="1082650" indent="0" algn="ctr">
              <a:buNone/>
              <a:defRPr sz="2131"/>
            </a:lvl3pPr>
            <a:lvl4pPr marL="1623974" indent="0" algn="ctr">
              <a:buNone/>
              <a:defRPr sz="1894"/>
            </a:lvl4pPr>
            <a:lvl5pPr marL="2165299" indent="0" algn="ctr">
              <a:buNone/>
              <a:defRPr sz="1894"/>
            </a:lvl5pPr>
            <a:lvl6pPr marL="2706624" indent="0" algn="ctr">
              <a:buNone/>
              <a:defRPr sz="1894"/>
            </a:lvl6pPr>
            <a:lvl7pPr marL="3247949" indent="0" algn="ctr">
              <a:buNone/>
              <a:defRPr sz="1894"/>
            </a:lvl7pPr>
            <a:lvl8pPr marL="3789274" indent="0" algn="ctr">
              <a:buNone/>
              <a:defRPr sz="1894"/>
            </a:lvl8pPr>
            <a:lvl9pPr marL="4330598" indent="0" algn="ctr">
              <a:buNone/>
              <a:defRPr sz="189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41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7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47894" y="432318"/>
            <a:ext cx="2334518" cy="688137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339" y="432318"/>
            <a:ext cx="6868220" cy="688137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6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46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701" y="2024379"/>
            <a:ext cx="9338072" cy="3377720"/>
          </a:xfrm>
        </p:spPr>
        <p:txBody>
          <a:bodyPr anchor="b"/>
          <a:lstStyle>
            <a:lvl1pPr>
              <a:defRPr sz="710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701" y="5434054"/>
            <a:ext cx="9338072" cy="1776263"/>
          </a:xfrm>
        </p:spPr>
        <p:txBody>
          <a:bodyPr/>
          <a:lstStyle>
            <a:lvl1pPr marL="0" indent="0">
              <a:buNone/>
              <a:defRPr sz="2842">
                <a:solidFill>
                  <a:schemeClr val="tx1"/>
                </a:solidFill>
              </a:defRPr>
            </a:lvl1pPr>
            <a:lvl2pPr marL="541325" indent="0">
              <a:buNone/>
              <a:defRPr sz="2368">
                <a:solidFill>
                  <a:schemeClr val="tx1">
                    <a:tint val="75000"/>
                  </a:schemeClr>
                </a:solidFill>
              </a:defRPr>
            </a:lvl2pPr>
            <a:lvl3pPr marL="1082650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62397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4pPr>
            <a:lvl5pPr marL="2165299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5pPr>
            <a:lvl6pPr marL="270662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6pPr>
            <a:lvl7pPr marL="3247949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7pPr>
            <a:lvl8pPr marL="378927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8pPr>
            <a:lvl9pPr marL="4330598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5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339" y="2161591"/>
            <a:ext cx="4601369" cy="51521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1042" y="2161591"/>
            <a:ext cx="4601369" cy="515210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2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432320"/>
            <a:ext cx="9338072" cy="156950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750" y="1990544"/>
            <a:ext cx="4580222" cy="975535"/>
          </a:xfrm>
        </p:spPr>
        <p:txBody>
          <a:bodyPr anchor="b"/>
          <a:lstStyle>
            <a:lvl1pPr marL="0" indent="0">
              <a:buNone/>
              <a:defRPr sz="2842" b="1"/>
            </a:lvl1pPr>
            <a:lvl2pPr marL="541325" indent="0">
              <a:buNone/>
              <a:defRPr sz="2368" b="1"/>
            </a:lvl2pPr>
            <a:lvl3pPr marL="1082650" indent="0">
              <a:buNone/>
              <a:defRPr sz="2131" b="1"/>
            </a:lvl3pPr>
            <a:lvl4pPr marL="1623974" indent="0">
              <a:buNone/>
              <a:defRPr sz="1894" b="1"/>
            </a:lvl4pPr>
            <a:lvl5pPr marL="2165299" indent="0">
              <a:buNone/>
              <a:defRPr sz="1894" b="1"/>
            </a:lvl5pPr>
            <a:lvl6pPr marL="2706624" indent="0">
              <a:buNone/>
              <a:defRPr sz="1894" b="1"/>
            </a:lvl6pPr>
            <a:lvl7pPr marL="3247949" indent="0">
              <a:buNone/>
              <a:defRPr sz="1894" b="1"/>
            </a:lvl7pPr>
            <a:lvl8pPr marL="3789274" indent="0">
              <a:buNone/>
              <a:defRPr sz="1894" b="1"/>
            </a:lvl8pPr>
            <a:lvl9pPr marL="4330598" indent="0">
              <a:buNone/>
              <a:defRPr sz="189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50" y="2966078"/>
            <a:ext cx="4580222" cy="43626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1043" y="1990544"/>
            <a:ext cx="4602779" cy="975535"/>
          </a:xfrm>
        </p:spPr>
        <p:txBody>
          <a:bodyPr anchor="b"/>
          <a:lstStyle>
            <a:lvl1pPr marL="0" indent="0">
              <a:buNone/>
              <a:defRPr sz="2842" b="1"/>
            </a:lvl1pPr>
            <a:lvl2pPr marL="541325" indent="0">
              <a:buNone/>
              <a:defRPr sz="2368" b="1"/>
            </a:lvl2pPr>
            <a:lvl3pPr marL="1082650" indent="0">
              <a:buNone/>
              <a:defRPr sz="2131" b="1"/>
            </a:lvl3pPr>
            <a:lvl4pPr marL="1623974" indent="0">
              <a:buNone/>
              <a:defRPr sz="1894" b="1"/>
            </a:lvl4pPr>
            <a:lvl5pPr marL="2165299" indent="0">
              <a:buNone/>
              <a:defRPr sz="1894" b="1"/>
            </a:lvl5pPr>
            <a:lvl6pPr marL="2706624" indent="0">
              <a:buNone/>
              <a:defRPr sz="1894" b="1"/>
            </a:lvl6pPr>
            <a:lvl7pPr marL="3247949" indent="0">
              <a:buNone/>
              <a:defRPr sz="1894" b="1"/>
            </a:lvl7pPr>
            <a:lvl8pPr marL="3789274" indent="0">
              <a:buNone/>
              <a:defRPr sz="1894" b="1"/>
            </a:lvl8pPr>
            <a:lvl9pPr marL="4330598" indent="0">
              <a:buNone/>
              <a:defRPr sz="189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1043" y="2966078"/>
            <a:ext cx="4602779" cy="43626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94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30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23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541338"/>
            <a:ext cx="3491909" cy="1894681"/>
          </a:xfrm>
        </p:spPr>
        <p:txBody>
          <a:bodyPr anchor="b"/>
          <a:lstStyle>
            <a:lvl1pPr>
              <a:defRPr sz="378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2779" y="1169140"/>
            <a:ext cx="5481042" cy="5770508"/>
          </a:xfrm>
        </p:spPr>
        <p:txBody>
          <a:bodyPr/>
          <a:lstStyle>
            <a:lvl1pPr>
              <a:defRPr sz="3789"/>
            </a:lvl1pPr>
            <a:lvl2pPr>
              <a:defRPr sz="3315"/>
            </a:lvl2pPr>
            <a:lvl3pPr>
              <a:defRPr sz="2842"/>
            </a:lvl3pPr>
            <a:lvl4pPr>
              <a:defRPr sz="2368"/>
            </a:lvl4pPr>
            <a:lvl5pPr>
              <a:defRPr sz="2368"/>
            </a:lvl5pPr>
            <a:lvl6pPr>
              <a:defRPr sz="2368"/>
            </a:lvl6pPr>
            <a:lvl7pPr>
              <a:defRPr sz="2368"/>
            </a:lvl7pPr>
            <a:lvl8pPr>
              <a:defRPr sz="2368"/>
            </a:lvl8pPr>
            <a:lvl9pPr>
              <a:defRPr sz="236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49" y="2436019"/>
            <a:ext cx="3491909" cy="4513026"/>
          </a:xfrm>
        </p:spPr>
        <p:txBody>
          <a:bodyPr/>
          <a:lstStyle>
            <a:lvl1pPr marL="0" indent="0">
              <a:buNone/>
              <a:defRPr sz="1894"/>
            </a:lvl1pPr>
            <a:lvl2pPr marL="541325" indent="0">
              <a:buNone/>
              <a:defRPr sz="1658"/>
            </a:lvl2pPr>
            <a:lvl3pPr marL="1082650" indent="0">
              <a:buNone/>
              <a:defRPr sz="1421"/>
            </a:lvl3pPr>
            <a:lvl4pPr marL="1623974" indent="0">
              <a:buNone/>
              <a:defRPr sz="1184"/>
            </a:lvl4pPr>
            <a:lvl5pPr marL="2165299" indent="0">
              <a:buNone/>
              <a:defRPr sz="1184"/>
            </a:lvl5pPr>
            <a:lvl6pPr marL="2706624" indent="0">
              <a:buNone/>
              <a:defRPr sz="1184"/>
            </a:lvl6pPr>
            <a:lvl7pPr marL="3247949" indent="0">
              <a:buNone/>
              <a:defRPr sz="1184"/>
            </a:lvl7pPr>
            <a:lvl8pPr marL="3789274" indent="0">
              <a:buNone/>
              <a:defRPr sz="1184"/>
            </a:lvl8pPr>
            <a:lvl9pPr marL="4330598" indent="0">
              <a:buNone/>
              <a:defRPr sz="11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8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541338"/>
            <a:ext cx="3491909" cy="1894681"/>
          </a:xfrm>
        </p:spPr>
        <p:txBody>
          <a:bodyPr anchor="b"/>
          <a:lstStyle>
            <a:lvl1pPr>
              <a:defRPr sz="378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2779" y="1169140"/>
            <a:ext cx="5481042" cy="5770508"/>
          </a:xfrm>
        </p:spPr>
        <p:txBody>
          <a:bodyPr anchor="t"/>
          <a:lstStyle>
            <a:lvl1pPr marL="0" indent="0">
              <a:buNone/>
              <a:defRPr sz="3789"/>
            </a:lvl1pPr>
            <a:lvl2pPr marL="541325" indent="0">
              <a:buNone/>
              <a:defRPr sz="3315"/>
            </a:lvl2pPr>
            <a:lvl3pPr marL="1082650" indent="0">
              <a:buNone/>
              <a:defRPr sz="2842"/>
            </a:lvl3pPr>
            <a:lvl4pPr marL="1623974" indent="0">
              <a:buNone/>
              <a:defRPr sz="2368"/>
            </a:lvl4pPr>
            <a:lvl5pPr marL="2165299" indent="0">
              <a:buNone/>
              <a:defRPr sz="2368"/>
            </a:lvl5pPr>
            <a:lvl6pPr marL="2706624" indent="0">
              <a:buNone/>
              <a:defRPr sz="2368"/>
            </a:lvl6pPr>
            <a:lvl7pPr marL="3247949" indent="0">
              <a:buNone/>
              <a:defRPr sz="2368"/>
            </a:lvl7pPr>
            <a:lvl8pPr marL="3789274" indent="0">
              <a:buNone/>
              <a:defRPr sz="2368"/>
            </a:lvl8pPr>
            <a:lvl9pPr marL="4330598" indent="0">
              <a:buNone/>
              <a:defRPr sz="236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49" y="2436019"/>
            <a:ext cx="3491909" cy="4513026"/>
          </a:xfrm>
        </p:spPr>
        <p:txBody>
          <a:bodyPr/>
          <a:lstStyle>
            <a:lvl1pPr marL="0" indent="0">
              <a:buNone/>
              <a:defRPr sz="1894"/>
            </a:lvl1pPr>
            <a:lvl2pPr marL="541325" indent="0">
              <a:buNone/>
              <a:defRPr sz="1658"/>
            </a:lvl2pPr>
            <a:lvl3pPr marL="1082650" indent="0">
              <a:buNone/>
              <a:defRPr sz="1421"/>
            </a:lvl3pPr>
            <a:lvl4pPr marL="1623974" indent="0">
              <a:buNone/>
              <a:defRPr sz="1184"/>
            </a:lvl4pPr>
            <a:lvl5pPr marL="2165299" indent="0">
              <a:buNone/>
              <a:defRPr sz="1184"/>
            </a:lvl5pPr>
            <a:lvl6pPr marL="2706624" indent="0">
              <a:buNone/>
              <a:defRPr sz="1184"/>
            </a:lvl6pPr>
            <a:lvl7pPr marL="3247949" indent="0">
              <a:buNone/>
              <a:defRPr sz="1184"/>
            </a:lvl7pPr>
            <a:lvl8pPr marL="3789274" indent="0">
              <a:buNone/>
              <a:defRPr sz="1184"/>
            </a:lvl8pPr>
            <a:lvl9pPr marL="4330598" indent="0">
              <a:buNone/>
              <a:defRPr sz="11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94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339" y="2161591"/>
            <a:ext cx="9338072" cy="515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339" y="7526097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2FF6-0A45-4631-B493-6B1379608AA2}" type="datetimeFigureOut">
              <a:rPr lang="ru-RU" smtClean="0"/>
              <a:t>13.07.2024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6361" y="7526097"/>
            <a:ext cx="3654028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6392" y="7526097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D230-D393-4127-BB63-AE33AD3FA0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54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82650" rtl="0" eaLnBrk="1" latinLnBrk="0" hangingPunct="1">
        <a:lnSpc>
          <a:spcPct val="90000"/>
        </a:lnSpc>
        <a:spcBef>
          <a:spcPct val="0"/>
        </a:spcBef>
        <a:buNone/>
        <a:defRPr sz="5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662" indent="-270662" algn="l" defTabSz="1082650" rtl="0" eaLnBrk="1" latinLnBrk="0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sz="3315" kern="1200">
          <a:solidFill>
            <a:schemeClr val="tx1"/>
          </a:solidFill>
          <a:latin typeface="+mn-lt"/>
          <a:ea typeface="+mn-ea"/>
          <a:cs typeface="+mn-cs"/>
        </a:defRPr>
      </a:lvl1pPr>
      <a:lvl2pPr marL="811987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842" kern="1200">
          <a:solidFill>
            <a:schemeClr val="tx1"/>
          </a:solidFill>
          <a:latin typeface="+mn-lt"/>
          <a:ea typeface="+mn-ea"/>
          <a:cs typeface="+mn-cs"/>
        </a:defRPr>
      </a:lvl2pPr>
      <a:lvl3pPr marL="1353312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3pPr>
      <a:lvl4pPr marL="1894637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435962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977286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518611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4059936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601261" indent="-270662" algn="l" defTabSz="108265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1325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2650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23974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65299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06624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47949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789274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30598" algn="l" defTabSz="10826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22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12.wdp"/><Relationship Id="rId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2.wdp"/><Relationship Id="rId3" Type="http://schemas.microsoft.com/office/2007/relationships/hdphoto" Target="../media/hdphoto11.wdp"/><Relationship Id="rId7" Type="http://schemas.microsoft.com/office/2007/relationships/hdphoto" Target="../media/hdphoto17.wdp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23.wdp"/><Relationship Id="rId5" Type="http://schemas.microsoft.com/office/2007/relationships/hdphoto" Target="../media/hdphoto13.wdp"/><Relationship Id="rId15" Type="http://schemas.microsoft.com/office/2007/relationships/hdphoto" Target="../media/hdphoto16.wdp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microsoft.com/office/2007/relationships/hdphoto" Target="../media/hdphoto14.wdp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2.wdp"/><Relationship Id="rId3" Type="http://schemas.microsoft.com/office/2007/relationships/hdphoto" Target="../media/hdphoto11.wdp"/><Relationship Id="rId7" Type="http://schemas.microsoft.com/office/2007/relationships/hdphoto" Target="../media/hdphoto24.wdp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microsoft.com/office/2007/relationships/hdphoto" Target="../media/hdphoto18.wdp"/><Relationship Id="rId5" Type="http://schemas.microsoft.com/office/2007/relationships/hdphoto" Target="../media/hdphoto13.wdp"/><Relationship Id="rId15" Type="http://schemas.microsoft.com/office/2007/relationships/hdphoto" Target="../media/hdphoto16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25.wdp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14.wdp"/><Relationship Id="rId3" Type="http://schemas.microsoft.com/office/2007/relationships/hdphoto" Target="../media/hdphoto27.wdp"/><Relationship Id="rId7" Type="http://schemas.microsoft.com/office/2007/relationships/hdphoto" Target="../media/hdphoto28.wdp"/><Relationship Id="rId12" Type="http://schemas.openxmlformats.org/officeDocument/2006/relationships/image" Target="../media/image17.png"/><Relationship Id="rId17" Type="http://schemas.microsoft.com/office/2007/relationships/hdphoto" Target="../media/hdphoto16.wdp"/><Relationship Id="rId2" Type="http://schemas.openxmlformats.org/officeDocument/2006/relationships/image" Target="../media/image3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30.wdp"/><Relationship Id="rId5" Type="http://schemas.microsoft.com/office/2007/relationships/hdphoto" Target="../media/hdphoto12.wdp"/><Relationship Id="rId15" Type="http://schemas.microsoft.com/office/2007/relationships/hdphoto" Target="../media/hdphoto18.wdp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microsoft.com/office/2007/relationships/hdphoto" Target="../media/hdphoto29.wdp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16.wdp"/><Relationship Id="rId3" Type="http://schemas.microsoft.com/office/2007/relationships/hdphoto" Target="../media/hdphoto31.wdp"/><Relationship Id="rId7" Type="http://schemas.microsoft.com/office/2007/relationships/hdphoto" Target="../media/hdphoto33.wdp"/><Relationship Id="rId12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2.wdp"/><Relationship Id="rId5" Type="http://schemas.microsoft.com/office/2007/relationships/hdphoto" Target="../media/hdphoto32.wdp"/><Relationship Id="rId10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microsoft.com/office/2007/relationships/hdphoto" Target="../media/hdphoto3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6.wdp"/><Relationship Id="rId18" Type="http://schemas.openxmlformats.org/officeDocument/2006/relationships/hyperlink" Target="https://ru.wikipedia.org/wiki/%D0%A1%D0%B8%D0%BB%D0%BB%D0%B0" TargetMode="External"/><Relationship Id="rId3" Type="http://schemas.microsoft.com/office/2007/relationships/hdphoto" Target="../media/hdphoto35.wdp"/><Relationship Id="rId7" Type="http://schemas.microsoft.com/office/2007/relationships/hdphoto" Target="../media/hdphoto18.wdp"/><Relationship Id="rId12" Type="http://schemas.openxmlformats.org/officeDocument/2006/relationships/image" Target="../media/image19.png"/><Relationship Id="rId17" Type="http://schemas.openxmlformats.org/officeDocument/2006/relationships/hyperlink" Target="https://ru.wikipedia.org/wiki/%D0%9F%D1%8D%D0%BA%D1%87%D0%B5" TargetMode="External"/><Relationship Id="rId2" Type="http://schemas.openxmlformats.org/officeDocument/2006/relationships/image" Target="../media/image38.png"/><Relationship Id="rId16" Type="http://schemas.openxmlformats.org/officeDocument/2006/relationships/hyperlink" Target="https://ru.wikipedia.org/wiki/%D0%9A%D0%BE%D0%B3%D1%83%D1%80%D1%9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hdphoto" Target="../media/hdphoto36.wdp"/><Relationship Id="rId5" Type="http://schemas.microsoft.com/office/2007/relationships/hdphoto" Target="../media/hdphoto32.wdp"/><Relationship Id="rId15" Type="http://schemas.microsoft.com/office/2007/relationships/hdphoto" Target="../media/hdphoto37.wdp"/><Relationship Id="rId10" Type="http://schemas.openxmlformats.org/officeDocument/2006/relationships/image" Target="../media/image39.png"/><Relationship Id="rId19" Type="http://schemas.openxmlformats.org/officeDocument/2006/relationships/hyperlink" Target="https://ru.wikipedia.org/wiki/VII_%D0%B2%D0%B5%D0%BA" TargetMode="External"/><Relationship Id="rId4" Type="http://schemas.openxmlformats.org/officeDocument/2006/relationships/image" Target="../media/image35.png"/><Relationship Id="rId9" Type="http://schemas.microsoft.com/office/2007/relationships/hdphoto" Target="../media/hdphoto12.wdp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3" Type="http://schemas.microsoft.com/office/2007/relationships/hdphoto" Target="../media/hdphoto38.wdp"/><Relationship Id="rId7" Type="http://schemas.microsoft.com/office/2007/relationships/hdphoto" Target="../media/hdphoto32.wdp"/><Relationship Id="rId12" Type="http://schemas.openxmlformats.org/officeDocument/2006/relationships/image" Target="../media/image35.png"/><Relationship Id="rId2" Type="http://schemas.openxmlformats.org/officeDocument/2006/relationships/image" Target="../media/image41.png"/><Relationship Id="rId16" Type="http://schemas.microsoft.com/office/2007/relationships/hdphoto" Target="../media/hdphoto3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microsoft.com/office/2007/relationships/hdphoto" Target="../media/hdphoto12.wdp"/><Relationship Id="rId5" Type="http://schemas.microsoft.com/office/2007/relationships/hdphoto" Target="../media/hdphoto35.wdp"/><Relationship Id="rId15" Type="http://schemas.openxmlformats.org/officeDocument/2006/relationships/image" Target="../media/image43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microsoft.com/office/2007/relationships/hdphoto" Target="../media/hdphoto18.wdp"/><Relationship Id="rId1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47.png"/><Relationship Id="rId18" Type="http://schemas.openxmlformats.org/officeDocument/2006/relationships/image" Target="../media/image19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12" Type="http://schemas.microsoft.com/office/2007/relationships/hdphoto" Target="../media/hdphoto42.wdp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1.wdp"/><Relationship Id="rId11" Type="http://schemas.openxmlformats.org/officeDocument/2006/relationships/image" Target="../media/image46.png"/><Relationship Id="rId5" Type="http://schemas.openxmlformats.org/officeDocument/2006/relationships/image" Target="../media/image45.png"/><Relationship Id="rId15" Type="http://schemas.openxmlformats.org/officeDocument/2006/relationships/image" Target="../media/image14.png"/><Relationship Id="rId10" Type="http://schemas.microsoft.com/office/2007/relationships/hdphoto" Target="../media/hdphoto18.wdp"/><Relationship Id="rId19" Type="http://schemas.microsoft.com/office/2007/relationships/hdphoto" Target="../media/hdphoto16.wdp"/><Relationship Id="rId4" Type="http://schemas.microsoft.com/office/2007/relationships/hdphoto" Target="../media/hdphoto40.wdp"/><Relationship Id="rId9" Type="http://schemas.openxmlformats.org/officeDocument/2006/relationships/image" Target="../media/image21.png"/><Relationship Id="rId14" Type="http://schemas.microsoft.com/office/2007/relationships/hdphoto" Target="../media/hdphoto43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13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microsoft.com/office/2007/relationships/hdphoto" Target="../media/hdphoto1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5.wdp"/><Relationship Id="rId11" Type="http://schemas.openxmlformats.org/officeDocument/2006/relationships/image" Target="../media/image19.png"/><Relationship Id="rId5" Type="http://schemas.openxmlformats.org/officeDocument/2006/relationships/image" Target="../media/image51.png"/><Relationship Id="rId10" Type="http://schemas.microsoft.com/office/2007/relationships/hdphoto" Target="../media/hdphoto12.wdp"/><Relationship Id="rId4" Type="http://schemas.microsoft.com/office/2007/relationships/hdphoto" Target="../media/hdphoto44.wdp"/><Relationship Id="rId9" Type="http://schemas.openxmlformats.org/officeDocument/2006/relationships/image" Target="../media/image14.png"/><Relationship Id="rId14" Type="http://schemas.microsoft.com/office/2007/relationships/hdphoto" Target="../media/hdphoto4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.png"/><Relationship Id="rId3" Type="http://schemas.microsoft.com/office/2007/relationships/hdphoto" Target="../media/hdphoto8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9.wdp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4.wdp"/><Relationship Id="rId13" Type="http://schemas.openxmlformats.org/officeDocument/2006/relationships/image" Target="../media/image14.pn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12" Type="http://schemas.microsoft.com/office/2007/relationships/hdphoto" Target="../media/hdphoto46.wdp"/><Relationship Id="rId2" Type="http://schemas.openxmlformats.org/officeDocument/2006/relationships/image" Target="../media/image49.png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9.wdp"/><Relationship Id="rId11" Type="http://schemas.openxmlformats.org/officeDocument/2006/relationships/image" Target="../media/image52.png"/><Relationship Id="rId5" Type="http://schemas.openxmlformats.org/officeDocument/2006/relationships/image" Target="../media/image55.png"/><Relationship Id="rId15" Type="http://schemas.openxmlformats.org/officeDocument/2006/relationships/image" Target="../media/image19.png"/><Relationship Id="rId10" Type="http://schemas.microsoft.com/office/2007/relationships/hdphoto" Target="../media/hdphoto50.wdp"/><Relationship Id="rId4" Type="http://schemas.microsoft.com/office/2007/relationships/hdphoto" Target="../media/hdphoto48.wdp"/><Relationship Id="rId9" Type="http://schemas.openxmlformats.org/officeDocument/2006/relationships/image" Target="../media/image56.png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6.wdp"/><Relationship Id="rId3" Type="http://schemas.microsoft.com/office/2007/relationships/hdphoto" Target="../media/hdphoto28.wdp"/><Relationship Id="rId7" Type="http://schemas.microsoft.com/office/2007/relationships/hdphoto" Target="../media/hdphoto18.wdp"/><Relationship Id="rId12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hdphoto" Target="../media/hdphoto12.wdp"/><Relationship Id="rId5" Type="http://schemas.microsoft.com/office/2007/relationships/hdphoto" Target="../media/hdphoto44.wdp"/><Relationship Id="rId10" Type="http://schemas.openxmlformats.org/officeDocument/2006/relationships/image" Target="../media/image14.png"/><Relationship Id="rId4" Type="http://schemas.openxmlformats.org/officeDocument/2006/relationships/image" Target="../media/image50.png"/><Relationship Id="rId9" Type="http://schemas.microsoft.com/office/2007/relationships/hdphoto" Target="../media/hdphoto5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6.wdp"/><Relationship Id="rId3" Type="http://schemas.microsoft.com/office/2007/relationships/hdphoto" Target="../media/hdphoto52.wdp"/><Relationship Id="rId7" Type="http://schemas.microsoft.com/office/2007/relationships/hdphoto" Target="../media/hdphoto44.wdp"/><Relationship Id="rId12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microsoft.com/office/2007/relationships/hdphoto" Target="../media/hdphoto12.wdp"/><Relationship Id="rId5" Type="http://schemas.microsoft.com/office/2007/relationships/hdphoto" Target="../media/hdphoto28.wdp"/><Relationship Id="rId10" Type="http://schemas.openxmlformats.org/officeDocument/2006/relationships/image" Target="../media/image14.png"/><Relationship Id="rId4" Type="http://schemas.openxmlformats.org/officeDocument/2006/relationships/image" Target="../media/image31.png"/><Relationship Id="rId9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2.wdp"/><Relationship Id="rId7" Type="http://schemas.openxmlformats.org/officeDocument/2006/relationships/image" Target="../media/image17.png"/><Relationship Id="rId12" Type="http://schemas.microsoft.com/office/2007/relationships/hdphoto" Target="../media/hdphoto1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5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2.wdp"/><Relationship Id="rId3" Type="http://schemas.microsoft.com/office/2007/relationships/hdphoto" Target="../media/hdphoto11.wdp"/><Relationship Id="rId7" Type="http://schemas.microsoft.com/office/2007/relationships/hdphoto" Target="../media/hdphoto14.wdp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8.wdp"/><Relationship Id="rId5" Type="http://schemas.microsoft.com/office/2007/relationships/hdphoto" Target="../media/hdphoto13.wdp"/><Relationship Id="rId15" Type="http://schemas.microsoft.com/office/2007/relationships/hdphoto" Target="../media/hdphoto16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17.wdp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4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2.wdp"/><Relationship Id="rId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1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4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2.wdp"/><Relationship Id="rId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1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4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2.wdp"/><Relationship Id="rId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2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21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microsoft.com/office/2007/relationships/hdphoto" Target="../media/hdphoto12.wdp"/><Relationship Id="rId5" Type="http://schemas.microsoft.com/office/2007/relationships/hdphoto" Target="../media/hdphoto13.wdp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67902" y="0"/>
            <a:ext cx="0" cy="81200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896137-F7A4-4FEA-95F7-F9271EAEB8F5}"/>
              </a:ext>
            </a:extLst>
          </p:cNvPr>
          <p:cNvSpPr/>
          <p:nvPr/>
        </p:nvSpPr>
        <p:spPr>
          <a:xfrm>
            <a:off x="83127" y="69922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0BF7AD-3F9B-41D5-866B-EB7CB7FF14CA}"/>
              </a:ext>
            </a:extLst>
          </p:cNvPr>
          <p:cNvSpPr/>
          <p:nvPr/>
        </p:nvSpPr>
        <p:spPr>
          <a:xfrm>
            <a:off x="436418" y="207340"/>
            <a:ext cx="4395354" cy="1288473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B01938-B4DB-4D8B-BD2E-531AB627D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10" y="7167517"/>
            <a:ext cx="617891" cy="6931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C253D0-4A7E-459B-B9D5-97C3071F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96" y="7124865"/>
            <a:ext cx="753580" cy="7622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B9081B-14E9-48F8-87EB-880C8AA6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61" y="7126296"/>
            <a:ext cx="766699" cy="830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5FBFC6-07FD-4FE8-9BEF-B6CD8E631F5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9" y="7159117"/>
            <a:ext cx="738444" cy="738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CF1C57-4022-432E-BFB7-9EB1360004C8}"/>
              </a:ext>
            </a:extLst>
          </p:cNvPr>
          <p:cNvSpPr txBox="1"/>
          <p:nvPr/>
        </p:nvSpPr>
        <p:spPr>
          <a:xfrm>
            <a:off x="498525" y="3950721"/>
            <a:ext cx="43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Segoe Script" panose="030B0504020000000003" pitchFamily="66" charset="0"/>
              </a:rPr>
              <a:t>Рабочая тетрадь по Истории</a:t>
            </a:r>
            <a:r>
              <a:rPr lang="en-US" sz="2400" b="1" dirty="0">
                <a:latin typeface="Segoe Script" panose="030B0504020000000003" pitchFamily="66" charset="0"/>
              </a:rPr>
              <a:t> </a:t>
            </a:r>
            <a:r>
              <a:rPr lang="ru-RU" sz="2400" b="1" dirty="0">
                <a:latin typeface="Segoe Script" panose="030B0504020000000003" pitchFamily="66" charset="0"/>
              </a:rPr>
              <a:t>Узбекистана </a:t>
            </a:r>
          </a:p>
          <a:p>
            <a:pPr algn="ctr"/>
            <a:r>
              <a:rPr lang="ru-RU" sz="2400" b="1" dirty="0">
                <a:latin typeface="Segoe Script" panose="030B0504020000000003" pitchFamily="66" charset="0"/>
              </a:rPr>
              <a:t>третья четверть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9901-6BCE-446C-99BF-90B22D3741BE}"/>
              </a:ext>
            </a:extLst>
          </p:cNvPr>
          <p:cNvSpPr txBox="1"/>
          <p:nvPr/>
        </p:nvSpPr>
        <p:spPr>
          <a:xfrm>
            <a:off x="504710" y="5135808"/>
            <a:ext cx="4395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>
              <a:latin typeface="Segoe Print" panose="02000600000000000000" pitchFamily="2" charset="0"/>
            </a:endParaRPr>
          </a:p>
          <a:p>
            <a:pPr algn="ctr"/>
            <a:r>
              <a:rPr lang="ru-RU" sz="2000" b="1" dirty="0">
                <a:latin typeface="Segoe Script" panose="030B0504020000000003" pitchFamily="66" charset="0"/>
              </a:rPr>
              <a:t>Ученика(</a:t>
            </a:r>
            <a:r>
              <a:rPr lang="ru-RU" sz="2000" b="1" dirty="0" err="1">
                <a:latin typeface="Segoe Script" panose="030B0504020000000003" pitchFamily="66" charset="0"/>
              </a:rPr>
              <a:t>цы</a:t>
            </a:r>
            <a:r>
              <a:rPr lang="ru-RU" sz="2000" b="1" dirty="0">
                <a:latin typeface="Segoe Script" panose="030B0504020000000003" pitchFamily="66" charset="0"/>
              </a:rPr>
              <a:t>)  </a:t>
            </a:r>
            <a:endParaRPr lang="en-US" sz="2000" b="1" dirty="0">
              <a:latin typeface="Segoe Script" panose="030B0504020000000003" pitchFamily="66" charset="0"/>
            </a:endParaRPr>
          </a:p>
          <a:p>
            <a:pPr algn="ctr"/>
            <a:r>
              <a:rPr lang="en-US" sz="2000" b="1" dirty="0">
                <a:latin typeface="Akrobat-Regular"/>
              </a:rPr>
              <a:t>_______________________________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4DCAB-1616-4AF8-9887-1C59D54137D2}"/>
              </a:ext>
            </a:extLst>
          </p:cNvPr>
          <p:cNvSpPr txBox="1"/>
          <p:nvPr/>
        </p:nvSpPr>
        <p:spPr>
          <a:xfrm>
            <a:off x="1641765" y="6026667"/>
            <a:ext cx="210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latin typeface="Segoe Print" panose="02000600000000000000" pitchFamily="2" charset="0"/>
            </a:endParaRPr>
          </a:p>
          <a:p>
            <a:r>
              <a:rPr lang="ru-RU" sz="2000" b="1" dirty="0">
                <a:latin typeface="Segoe Script" panose="030B0504020000000003" pitchFamily="66" charset="0"/>
              </a:rPr>
              <a:t>Класс 7</a:t>
            </a:r>
            <a:r>
              <a:rPr lang="en-US" sz="2000" b="1" dirty="0">
                <a:latin typeface="Segoe Script" panose="030B0504020000000003" pitchFamily="66" charset="0"/>
              </a:rPr>
              <a:t> </a:t>
            </a:r>
            <a:r>
              <a:rPr lang="ru-RU" sz="2000" b="1" dirty="0">
                <a:latin typeface="Segoe Script" panose="030B0504020000000003" pitchFamily="66" charset="0"/>
              </a:rPr>
              <a:t>__</a:t>
            </a:r>
            <a:r>
              <a:rPr lang="en-US" sz="2000" b="1" dirty="0">
                <a:latin typeface="Segoe Script" panose="030B0504020000000003" pitchFamily="66" charset="0"/>
              </a:rPr>
              <a:t>_</a:t>
            </a:r>
            <a:endParaRPr lang="ru-RU" sz="2000" b="1" dirty="0">
              <a:latin typeface="Segoe Script" panose="030B0504020000000003" pitchFamily="66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9A442DD-407C-4B3F-AA91-5DE513A26595}"/>
              </a:ext>
            </a:extLst>
          </p:cNvPr>
          <p:cNvSpPr/>
          <p:nvPr/>
        </p:nvSpPr>
        <p:spPr>
          <a:xfrm>
            <a:off x="492190" y="3762768"/>
            <a:ext cx="4395354" cy="2958237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7962D4-956F-4E68-A197-A9E9F0B7E39B}"/>
              </a:ext>
            </a:extLst>
          </p:cNvPr>
          <p:cNvSpPr txBox="1"/>
          <p:nvPr/>
        </p:nvSpPr>
        <p:spPr>
          <a:xfrm>
            <a:off x="2473036" y="245116"/>
            <a:ext cx="2319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latin typeface="Segoe Script" panose="030B0504020000000003" pitchFamily="66" charset="0"/>
              </a:rPr>
              <a:t>для работы в классах  с интерактивной формой обучения в соответствии с государственной программой </a:t>
            </a:r>
          </a:p>
        </p:txBody>
      </p:sp>
      <p:sp>
        <p:nvSpPr>
          <p:cNvPr id="54" name="Блок-схема: сортировка 53">
            <a:extLst>
              <a:ext uri="{FF2B5EF4-FFF2-40B4-BE49-F238E27FC236}">
                <a16:creationId xmlns:a16="http://schemas.microsoft.com/office/drawing/2014/main" id="{D2B548C6-658E-4196-B0D6-022D03BC49B7}"/>
              </a:ext>
            </a:extLst>
          </p:cNvPr>
          <p:cNvSpPr/>
          <p:nvPr/>
        </p:nvSpPr>
        <p:spPr>
          <a:xfrm rot="9252854">
            <a:off x="3390417" y="4249621"/>
            <a:ext cx="1882026" cy="3998102"/>
          </a:xfrm>
          <a:prstGeom prst="flowChartSor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2" descr="Приложения в Google Play – ZipGrade">
            <a:extLst>
              <a:ext uri="{FF2B5EF4-FFF2-40B4-BE49-F238E27FC236}">
                <a16:creationId xmlns:a16="http://schemas.microsoft.com/office/drawing/2014/main" id="{53B02F12-3411-4D2B-9D96-64C94160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93" y="7142906"/>
            <a:ext cx="732041" cy="732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691EB61-7402-4293-8622-DEEC4BF30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1" y="87719"/>
            <a:ext cx="2933909" cy="1475550"/>
          </a:xfrm>
          <a:prstGeom prst="rect">
            <a:avLst/>
          </a:prstGeom>
        </p:spPr>
      </p:pic>
      <p:sp>
        <p:nvSpPr>
          <p:cNvPr id="26" name="Блок-схема: сортировка 25">
            <a:extLst>
              <a:ext uri="{FF2B5EF4-FFF2-40B4-BE49-F238E27FC236}">
                <a16:creationId xmlns:a16="http://schemas.microsoft.com/office/drawing/2014/main" id="{62F2C9C3-B41F-4EDB-AE5C-64FD7D1D94A9}"/>
              </a:ext>
            </a:extLst>
          </p:cNvPr>
          <p:cNvSpPr/>
          <p:nvPr/>
        </p:nvSpPr>
        <p:spPr>
          <a:xfrm rot="9252854">
            <a:off x="23677" y="-148368"/>
            <a:ext cx="1882026" cy="3998102"/>
          </a:xfrm>
          <a:prstGeom prst="flowChartSor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41901D1-1B3E-4082-B21D-A9E7107F1116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499" y="457463"/>
            <a:ext cx="603591" cy="603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4D2629C-76CB-466C-A94D-63B9DB01ACA4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1892" y="573602"/>
            <a:ext cx="537712" cy="537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D4C80E2-7DB4-419F-ADA0-90C63EB6B6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06405">
            <a:off x="1933265" y="794370"/>
            <a:ext cx="206112" cy="296211"/>
          </a:xfrm>
          <a:prstGeom prst="rect">
            <a:avLst/>
          </a:prstGeom>
        </p:spPr>
      </p:pic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4F84DC3-29DA-46D2-A354-C75A10A36AF8}"/>
              </a:ext>
            </a:extLst>
          </p:cNvPr>
          <p:cNvCxnSpPr>
            <a:cxnSpLocks/>
          </p:cNvCxnSpPr>
          <p:nvPr/>
        </p:nvCxnSpPr>
        <p:spPr>
          <a:xfrm>
            <a:off x="10816646" y="22090"/>
            <a:ext cx="0" cy="81200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CE48E9C-ADA7-4239-B909-DB6548A9AB0E}"/>
              </a:ext>
            </a:extLst>
          </p:cNvPr>
          <p:cNvSpPr/>
          <p:nvPr/>
        </p:nvSpPr>
        <p:spPr>
          <a:xfrm>
            <a:off x="5631871" y="92012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E2DCA92-697A-4FB8-ACFE-306A5E0DD53A}"/>
              </a:ext>
            </a:extLst>
          </p:cNvPr>
          <p:cNvSpPr/>
          <p:nvPr/>
        </p:nvSpPr>
        <p:spPr>
          <a:xfrm>
            <a:off x="5985162" y="229430"/>
            <a:ext cx="4395354" cy="1288473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2680A0-123B-40F8-B8A3-DB3A9293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54" y="7189607"/>
            <a:ext cx="617891" cy="69316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D96239-6819-43EB-8FA0-03B05260B98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40" y="7146955"/>
            <a:ext cx="753580" cy="76223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49DB860-0EDB-4949-9842-1C92F0AD219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05" y="7148386"/>
            <a:ext cx="766699" cy="83095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588DC77-2086-42B4-A7F8-7F58B65903F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13" y="7181207"/>
            <a:ext cx="738444" cy="7384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48C1E10-DA17-46E7-8076-5D73743B15B0}"/>
              </a:ext>
            </a:extLst>
          </p:cNvPr>
          <p:cNvSpPr txBox="1"/>
          <p:nvPr/>
        </p:nvSpPr>
        <p:spPr>
          <a:xfrm>
            <a:off x="6047269" y="3972811"/>
            <a:ext cx="43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Segoe Script" panose="030B0504020000000003" pitchFamily="66" charset="0"/>
              </a:rPr>
              <a:t>Рабочая тетрадь по Истории</a:t>
            </a:r>
            <a:r>
              <a:rPr lang="en-US" sz="2400" b="1" dirty="0">
                <a:latin typeface="Segoe Script" panose="030B0504020000000003" pitchFamily="66" charset="0"/>
              </a:rPr>
              <a:t> </a:t>
            </a:r>
            <a:r>
              <a:rPr lang="ru-RU" sz="2400" b="1" dirty="0">
                <a:latin typeface="Segoe Script" panose="030B0504020000000003" pitchFamily="66" charset="0"/>
              </a:rPr>
              <a:t>Узбекистана </a:t>
            </a:r>
          </a:p>
          <a:p>
            <a:pPr algn="ctr"/>
            <a:r>
              <a:rPr lang="ru-RU" sz="2400" b="1" dirty="0">
                <a:latin typeface="Segoe Script" panose="030B0504020000000003" pitchFamily="66" charset="0"/>
              </a:rPr>
              <a:t>третья четверть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8D0B99-BCBD-43E1-87C7-42604DAB103B}"/>
              </a:ext>
            </a:extLst>
          </p:cNvPr>
          <p:cNvSpPr txBox="1"/>
          <p:nvPr/>
        </p:nvSpPr>
        <p:spPr>
          <a:xfrm>
            <a:off x="6053454" y="5157898"/>
            <a:ext cx="4395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>
              <a:latin typeface="Segoe Print" panose="02000600000000000000" pitchFamily="2" charset="0"/>
            </a:endParaRPr>
          </a:p>
          <a:p>
            <a:pPr algn="ctr"/>
            <a:r>
              <a:rPr lang="ru-RU" sz="2000" b="1" dirty="0">
                <a:latin typeface="Segoe Script" panose="030B0504020000000003" pitchFamily="66" charset="0"/>
              </a:rPr>
              <a:t>Ученика(</a:t>
            </a:r>
            <a:r>
              <a:rPr lang="ru-RU" sz="2000" b="1" dirty="0" err="1">
                <a:latin typeface="Segoe Script" panose="030B0504020000000003" pitchFamily="66" charset="0"/>
              </a:rPr>
              <a:t>цы</a:t>
            </a:r>
            <a:r>
              <a:rPr lang="ru-RU" sz="2000" b="1" dirty="0">
                <a:latin typeface="Segoe Script" panose="030B0504020000000003" pitchFamily="66" charset="0"/>
              </a:rPr>
              <a:t>)  </a:t>
            </a:r>
            <a:endParaRPr lang="en-US" sz="2000" b="1" dirty="0">
              <a:latin typeface="Segoe Script" panose="030B0504020000000003" pitchFamily="66" charset="0"/>
            </a:endParaRPr>
          </a:p>
          <a:p>
            <a:pPr algn="ctr"/>
            <a:r>
              <a:rPr lang="en-US" sz="2000" b="1" dirty="0">
                <a:latin typeface="Akrobat-Regular"/>
              </a:rPr>
              <a:t>_______________________________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D1B3F4-87AB-462E-9C49-7C062BB0C7BD}"/>
              </a:ext>
            </a:extLst>
          </p:cNvPr>
          <p:cNvSpPr txBox="1"/>
          <p:nvPr/>
        </p:nvSpPr>
        <p:spPr>
          <a:xfrm>
            <a:off x="7190509" y="6048757"/>
            <a:ext cx="210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b="1" dirty="0">
              <a:latin typeface="Segoe Print" panose="02000600000000000000" pitchFamily="2" charset="0"/>
            </a:endParaRPr>
          </a:p>
          <a:p>
            <a:r>
              <a:rPr lang="ru-RU" sz="2000" b="1" dirty="0">
                <a:latin typeface="Segoe Script" panose="030B0504020000000003" pitchFamily="66" charset="0"/>
              </a:rPr>
              <a:t>Класс 7</a:t>
            </a:r>
            <a:r>
              <a:rPr lang="en-US" sz="2000" b="1" dirty="0">
                <a:latin typeface="Segoe Script" panose="030B0504020000000003" pitchFamily="66" charset="0"/>
              </a:rPr>
              <a:t> </a:t>
            </a:r>
            <a:r>
              <a:rPr lang="ru-RU" sz="2000" b="1" dirty="0">
                <a:latin typeface="Segoe Script" panose="030B0504020000000003" pitchFamily="66" charset="0"/>
              </a:rPr>
              <a:t>__</a:t>
            </a:r>
            <a:r>
              <a:rPr lang="en-US" sz="2000" b="1" dirty="0">
                <a:latin typeface="Segoe Script" panose="030B0504020000000003" pitchFamily="66" charset="0"/>
              </a:rPr>
              <a:t>_</a:t>
            </a:r>
            <a:endParaRPr lang="ru-RU" sz="2000" b="1" dirty="0">
              <a:latin typeface="Segoe Script" panose="030B0504020000000003" pitchFamily="66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D076380-158C-487E-98AA-5A23D682F293}"/>
              </a:ext>
            </a:extLst>
          </p:cNvPr>
          <p:cNvSpPr/>
          <p:nvPr/>
        </p:nvSpPr>
        <p:spPr>
          <a:xfrm>
            <a:off x="6040934" y="3784858"/>
            <a:ext cx="4395354" cy="2958237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1F06D5-321C-4BF5-8711-169CB257B339}"/>
              </a:ext>
            </a:extLst>
          </p:cNvPr>
          <p:cNvSpPr txBox="1"/>
          <p:nvPr/>
        </p:nvSpPr>
        <p:spPr>
          <a:xfrm>
            <a:off x="8021780" y="267206"/>
            <a:ext cx="2319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latin typeface="Segoe Script" panose="030B0504020000000003" pitchFamily="66" charset="0"/>
              </a:rPr>
              <a:t>для работы в классах  с интерактивной формой обучения в соответствии с государственной программой </a:t>
            </a:r>
          </a:p>
        </p:txBody>
      </p:sp>
      <p:pic>
        <p:nvPicPr>
          <p:cNvPr id="43" name="Picture 2" descr="Приложения в Google Play – ZipGrade">
            <a:extLst>
              <a:ext uri="{FF2B5EF4-FFF2-40B4-BE49-F238E27FC236}">
                <a16:creationId xmlns:a16="http://schemas.microsoft.com/office/drawing/2014/main" id="{D9AF039B-A542-40B8-9BC0-4C094FA6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37" y="7164996"/>
            <a:ext cx="732041" cy="732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E4099DF-1BE1-4D66-9E77-976E3B79C6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15" y="109809"/>
            <a:ext cx="2933909" cy="147555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60E11B3-C290-4D9E-8A13-6CD11F6CD42A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9243" y="479553"/>
            <a:ext cx="603591" cy="603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DB742ABA-53B3-499D-B5E1-136B38CD2E3D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0636" y="595692"/>
            <a:ext cx="537712" cy="537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EDA36A1-82C3-45C9-AD53-68555A17D8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06405">
            <a:off x="7482009" y="816460"/>
            <a:ext cx="206112" cy="296211"/>
          </a:xfrm>
          <a:prstGeom prst="rect">
            <a:avLst/>
          </a:prstGeom>
        </p:spPr>
      </p:pic>
      <p:sp>
        <p:nvSpPr>
          <p:cNvPr id="48" name="Блок-схема: сортировка 47">
            <a:extLst>
              <a:ext uri="{FF2B5EF4-FFF2-40B4-BE49-F238E27FC236}">
                <a16:creationId xmlns:a16="http://schemas.microsoft.com/office/drawing/2014/main" id="{8C641208-0F79-4BDF-AC5D-4DDD3703D80B}"/>
              </a:ext>
            </a:extLst>
          </p:cNvPr>
          <p:cNvSpPr/>
          <p:nvPr/>
        </p:nvSpPr>
        <p:spPr>
          <a:xfrm rot="9252854">
            <a:off x="8945525" y="4310454"/>
            <a:ext cx="1882026" cy="3998102"/>
          </a:xfrm>
          <a:prstGeom prst="flowChartSor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Блок-схема: сортировка 48">
            <a:extLst>
              <a:ext uri="{FF2B5EF4-FFF2-40B4-BE49-F238E27FC236}">
                <a16:creationId xmlns:a16="http://schemas.microsoft.com/office/drawing/2014/main" id="{45CE7873-8F11-4209-A1C6-13A60F235677}"/>
              </a:ext>
            </a:extLst>
          </p:cNvPr>
          <p:cNvSpPr/>
          <p:nvPr/>
        </p:nvSpPr>
        <p:spPr>
          <a:xfrm rot="9252854">
            <a:off x="5578785" y="-87535"/>
            <a:ext cx="1882026" cy="3998102"/>
          </a:xfrm>
          <a:prstGeom prst="flowChartSor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D07AA-DD33-4C85-902C-7684ED1CE8EB}"/>
              </a:ext>
            </a:extLst>
          </p:cNvPr>
          <p:cNvSpPr txBox="1"/>
          <p:nvPr/>
        </p:nvSpPr>
        <p:spPr>
          <a:xfrm>
            <a:off x="1804698" y="2301974"/>
            <a:ext cx="246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ELIBRARY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73484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B9FC2-B1A8-47AB-98F5-2E6B4223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AC81CA-1714-4224-A600-7C7BD8E8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5FACDD05-0402-40AE-826E-BE6532107BE0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C88971-E637-42CA-8785-0BAC5AFF0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8" y="11032"/>
            <a:ext cx="5253979" cy="8120063"/>
          </a:xfrm>
          <a:prstGeom prst="rect">
            <a:avLst/>
          </a:prstGeom>
        </p:spPr>
      </p:pic>
      <p:pic>
        <p:nvPicPr>
          <p:cNvPr id="2050" name="Picture 2" descr="История вопроса этногенеза узбекского народа | Центр Льва Гумилева в  Кыргызстане">
            <a:extLst>
              <a:ext uri="{FF2B5EF4-FFF2-40B4-BE49-F238E27FC236}">
                <a16:creationId xmlns:a16="http://schemas.microsoft.com/office/drawing/2014/main" id="{4EC3AE89-C07C-4771-8AD7-1FEE6DF5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5" y="1467508"/>
            <a:ext cx="4778820" cy="224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9268F1-2BA8-4953-8DEC-CB32070698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7" y="3000590"/>
            <a:ext cx="5023280" cy="3255754"/>
          </a:xfrm>
          <a:prstGeom prst="rect">
            <a:avLst/>
          </a:prstGeom>
        </p:spPr>
      </p:pic>
      <p:sp>
        <p:nvSpPr>
          <p:cNvPr id="13" name="Лента: наклоненная вниз 12">
            <a:extLst>
              <a:ext uri="{FF2B5EF4-FFF2-40B4-BE49-F238E27FC236}">
                <a16:creationId xmlns:a16="http://schemas.microsoft.com/office/drawing/2014/main" id="{042E3A68-C38D-48F9-AAEF-F8D646505C5A}"/>
              </a:ext>
            </a:extLst>
          </p:cNvPr>
          <p:cNvSpPr/>
          <p:nvPr/>
        </p:nvSpPr>
        <p:spPr>
          <a:xfrm>
            <a:off x="757124" y="17570"/>
            <a:ext cx="3457575" cy="95917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ЭТНИЧЕСКИЕ ПРОЦЕССЫ</a:t>
            </a:r>
          </a:p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И ФОРМИРОВАНИЕ УЗБЕКСКОГО НАРОДА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32C635-C27F-4569-AB8F-9E51CC180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770">
            <a:off x="3720746" y="516529"/>
            <a:ext cx="1328235" cy="13074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875167-4C56-4C86-95AB-F6469DA39F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60">
            <a:off x="115740" y="5809021"/>
            <a:ext cx="2022158" cy="19905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391307-B072-4F9B-8D1A-C3A46EBDF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3570">
            <a:off x="2899219" y="5669652"/>
            <a:ext cx="2112374" cy="20793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F03DF0-B801-4604-A9D1-DA9D96B74F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04" y="843233"/>
            <a:ext cx="744117" cy="74411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1E0BC-84C3-46AC-A434-90F294DAEC14}"/>
              </a:ext>
            </a:extLst>
          </p:cNvPr>
          <p:cNvSpPr/>
          <p:nvPr/>
        </p:nvSpPr>
        <p:spPr>
          <a:xfrm>
            <a:off x="908878" y="3794233"/>
            <a:ext cx="3384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242D33"/>
                </a:solidFill>
                <a:latin typeface="Segoe Script" panose="030B0504020000000003" pitchFamily="66" charset="0"/>
              </a:rPr>
              <a:t>Этногенез (от греч. «племя, народ» и «происхождение») — это процесс сложения этнической общности (этноса) на базе различных этнических компонентов.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959136F-811C-4B17-968E-EA6074F6A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50" y="5163989"/>
            <a:ext cx="1667243" cy="179792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3D198B4-4194-499D-9E66-19C52E484F5D}"/>
              </a:ext>
            </a:extLst>
          </p:cNvPr>
          <p:cNvSpPr/>
          <p:nvPr/>
        </p:nvSpPr>
        <p:spPr>
          <a:xfrm rot="21082162">
            <a:off x="3273718" y="6117077"/>
            <a:ext cx="1488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0000"/>
                </a:solidFill>
                <a:latin typeface="Segoe Script" panose="030B0504020000000003" pitchFamily="66" charset="0"/>
              </a:rPr>
              <a:t>Формирование узбеков 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1EF55B-CA1B-475F-A09B-15539DC5891B}"/>
              </a:ext>
            </a:extLst>
          </p:cNvPr>
          <p:cNvSpPr/>
          <p:nvPr/>
        </p:nvSpPr>
        <p:spPr>
          <a:xfrm rot="281368">
            <a:off x="118542" y="6190001"/>
            <a:ext cx="19374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dirty="0">
                <a:solidFill>
                  <a:srgbClr val="000000"/>
                </a:solidFill>
                <a:latin typeface="Segoe Script" panose="030B0504020000000003" pitchFamily="66" charset="0"/>
              </a:rPr>
              <a:t>Основу узбекского народа составили 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1F2FB1B-6DCE-4EC3-83DA-3CAEAB13F793}"/>
              </a:ext>
            </a:extLst>
          </p:cNvPr>
          <p:cNvSpPr/>
          <p:nvPr/>
        </p:nvSpPr>
        <p:spPr>
          <a:xfrm>
            <a:off x="1845567" y="5466731"/>
            <a:ext cx="13880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solidFill>
                  <a:srgbClr val="000000"/>
                </a:solidFill>
                <a:latin typeface="Segoe Script" panose="030B0504020000000003" pitchFamily="66" charset="0"/>
              </a:rPr>
              <a:t>Государство </a:t>
            </a:r>
            <a:r>
              <a:rPr lang="ru-RU" sz="1100" b="1" dirty="0" err="1">
                <a:solidFill>
                  <a:srgbClr val="000000"/>
                </a:solidFill>
                <a:latin typeface="Segoe Script" panose="030B0504020000000003" pitchFamily="66" charset="0"/>
              </a:rPr>
              <a:t>Караханидов</a:t>
            </a:r>
            <a:endParaRPr lang="ru-RU" sz="1100" b="1" dirty="0">
              <a:latin typeface="Segoe Script" panose="030B0504020000000003" pitchFamily="66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88AAE-4069-480B-9B82-FA2F268E79B8}"/>
              </a:ext>
            </a:extLst>
          </p:cNvPr>
          <p:cNvCxnSpPr>
            <a:cxnSpLocks/>
          </p:cNvCxnSpPr>
          <p:nvPr/>
        </p:nvCxnSpPr>
        <p:spPr>
          <a:xfrm>
            <a:off x="1081486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B9AA2BD-91D0-461B-88D6-EFBB71B58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80325" y="4190856"/>
            <a:ext cx="2111752" cy="569918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B0BF872-2CF2-4F47-A49E-F6E1465A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2456" y="-1769981"/>
            <a:ext cx="2111752" cy="5699187"/>
          </a:xfrm>
          <a:prstGeom prst="rect">
            <a:avLst/>
          </a:prstGeom>
        </p:spPr>
      </p:pic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5C2846C3-C1F7-4B6C-B5A5-8706C746C423}"/>
              </a:ext>
            </a:extLst>
          </p:cNvPr>
          <p:cNvSpPr/>
          <p:nvPr/>
        </p:nvSpPr>
        <p:spPr>
          <a:xfrm>
            <a:off x="771017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105279D-FE79-4B08-80AE-33EF833DA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92" y="11032"/>
            <a:ext cx="5253979" cy="8120063"/>
          </a:xfrm>
          <a:prstGeom prst="rect">
            <a:avLst/>
          </a:prstGeom>
        </p:spPr>
      </p:pic>
      <p:pic>
        <p:nvPicPr>
          <p:cNvPr id="25" name="Picture 2" descr="История вопроса этногенеза узбекского народа | Центр Льва Гумилева в  Кыргызстане">
            <a:extLst>
              <a:ext uri="{FF2B5EF4-FFF2-40B4-BE49-F238E27FC236}">
                <a16:creationId xmlns:a16="http://schemas.microsoft.com/office/drawing/2014/main" id="{28E2C788-CAE7-492C-A263-9341DFF3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45" y="1467508"/>
            <a:ext cx="4778820" cy="224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71122F-7D15-44AC-BF2D-84714C7B4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7" y="3000590"/>
            <a:ext cx="5023280" cy="3255754"/>
          </a:xfrm>
          <a:prstGeom prst="rect">
            <a:avLst/>
          </a:prstGeom>
        </p:spPr>
      </p:pic>
      <p:sp>
        <p:nvSpPr>
          <p:cNvPr id="27" name="Лента: наклоненная вниз 26">
            <a:extLst>
              <a:ext uri="{FF2B5EF4-FFF2-40B4-BE49-F238E27FC236}">
                <a16:creationId xmlns:a16="http://schemas.microsoft.com/office/drawing/2014/main" id="{E230F208-B088-412E-B196-A50E9C5933EE}"/>
              </a:ext>
            </a:extLst>
          </p:cNvPr>
          <p:cNvSpPr/>
          <p:nvPr/>
        </p:nvSpPr>
        <p:spPr>
          <a:xfrm>
            <a:off x="6329544" y="17570"/>
            <a:ext cx="3457575" cy="95917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ЭТНИЧЕСКИЕ ПРОЦЕССЫ</a:t>
            </a:r>
          </a:p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И ФОРМИРОВАНИЕ УЗБЕКСКОГО НАРОДА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D7C4758-5CC2-435F-A78B-645A5CA53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770">
            <a:off x="9293166" y="516529"/>
            <a:ext cx="1328235" cy="130746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EB92277-7622-415A-BC7E-EF3B74AE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60">
            <a:off x="5688160" y="5809021"/>
            <a:ext cx="2022158" cy="199053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1ED36DC-6CC2-4117-9E74-EDE273F4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3570">
            <a:off x="8471639" y="5669652"/>
            <a:ext cx="2112374" cy="207933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D6798D0-65D5-47C2-8630-1E769C074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24" y="843233"/>
            <a:ext cx="744117" cy="744117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0314F45-BF5C-4A78-8B4C-E81EC5ED1CDA}"/>
              </a:ext>
            </a:extLst>
          </p:cNvPr>
          <p:cNvSpPr/>
          <p:nvPr/>
        </p:nvSpPr>
        <p:spPr>
          <a:xfrm>
            <a:off x="6481298" y="3794233"/>
            <a:ext cx="3384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242D33"/>
                </a:solidFill>
                <a:latin typeface="Segoe Script" panose="030B0504020000000003" pitchFamily="66" charset="0"/>
              </a:rPr>
              <a:t>Этногенез (от греч. «племя, народ» и «происхождение») — это процесс сложения этнической общности (этноса) на базе различных этнических компонентов.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30DB2F7-7CC2-4BDB-987A-6BEDDBA88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70" y="5163989"/>
            <a:ext cx="1667243" cy="1797920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786C164-6A32-4B5F-A2FB-35C65217C287}"/>
              </a:ext>
            </a:extLst>
          </p:cNvPr>
          <p:cNvSpPr/>
          <p:nvPr/>
        </p:nvSpPr>
        <p:spPr>
          <a:xfrm rot="21082162">
            <a:off x="8846138" y="6117077"/>
            <a:ext cx="1488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0000"/>
                </a:solidFill>
                <a:latin typeface="Segoe Script" panose="030B0504020000000003" pitchFamily="66" charset="0"/>
              </a:rPr>
              <a:t>Формирование узбеков 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3939101-9F70-46B5-89C3-E56DF2D54223}"/>
              </a:ext>
            </a:extLst>
          </p:cNvPr>
          <p:cNvSpPr/>
          <p:nvPr/>
        </p:nvSpPr>
        <p:spPr>
          <a:xfrm rot="281368">
            <a:off x="5690962" y="6190001"/>
            <a:ext cx="19374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dirty="0">
                <a:solidFill>
                  <a:srgbClr val="000000"/>
                </a:solidFill>
                <a:latin typeface="Segoe Script" panose="030B0504020000000003" pitchFamily="66" charset="0"/>
              </a:rPr>
              <a:t>Основу узбекского народа составили 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1C1368-ED8A-479C-9816-9E33C4170163}"/>
              </a:ext>
            </a:extLst>
          </p:cNvPr>
          <p:cNvSpPr/>
          <p:nvPr/>
        </p:nvSpPr>
        <p:spPr>
          <a:xfrm>
            <a:off x="7417987" y="5466731"/>
            <a:ext cx="13880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solidFill>
                  <a:srgbClr val="000000"/>
                </a:solidFill>
                <a:latin typeface="Segoe Script" panose="030B0504020000000003" pitchFamily="66" charset="0"/>
              </a:rPr>
              <a:t>Государство </a:t>
            </a:r>
            <a:r>
              <a:rPr lang="ru-RU" sz="1100" b="1" dirty="0" err="1">
                <a:solidFill>
                  <a:srgbClr val="000000"/>
                </a:solidFill>
                <a:latin typeface="Segoe Script" panose="030B0504020000000003" pitchFamily="66" charset="0"/>
              </a:rPr>
              <a:t>Караханидов</a:t>
            </a:r>
            <a:endParaRPr lang="ru-RU" sz="1100" b="1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2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8D6A7C-80C4-4D75-AC0B-0F1D5320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52943F-119D-4D28-A039-49EE0B928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05DF5332-96F5-48FE-A93C-4255E1E6AA39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9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67CA05-3964-4ED2-B879-CD93CB35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737"/>
            <a:ext cx="5253979" cy="81200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B517ED4-2456-4F42-9B26-DEFAB76E3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13" y="218838"/>
            <a:ext cx="2883786" cy="295268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02EFB10-973D-42A9-A111-7399855C5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2" y="2710415"/>
            <a:ext cx="5023280" cy="295101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95BA692-BA54-4337-AE0E-2A3A11D07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5" y="3809277"/>
            <a:ext cx="2150821" cy="3591662"/>
          </a:xfrm>
          <a:prstGeom prst="rect">
            <a:avLst/>
          </a:prstGeom>
        </p:spPr>
      </p:pic>
      <p:sp>
        <p:nvSpPr>
          <p:cNvPr id="24" name="Лента: наклоненная вниз 23">
            <a:extLst>
              <a:ext uri="{FF2B5EF4-FFF2-40B4-BE49-F238E27FC236}">
                <a16:creationId xmlns:a16="http://schemas.microsoft.com/office/drawing/2014/main" id="{AF5B25D8-86ED-4113-A976-58B8198C717C}"/>
              </a:ext>
            </a:extLst>
          </p:cNvPr>
          <p:cNvSpPr/>
          <p:nvPr/>
        </p:nvSpPr>
        <p:spPr>
          <a:xfrm>
            <a:off x="599163" y="58065"/>
            <a:ext cx="3924418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Распространение ислама в регионе.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3C62A8-A6D1-49EA-A7B0-0EC1752CAB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60">
            <a:off x="1031361" y="5071693"/>
            <a:ext cx="2057159" cy="202498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E99C5DB-68D8-447C-90AC-ED5F11A9C3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2853">
            <a:off x="327356" y="6520349"/>
            <a:ext cx="1251700" cy="123212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B1FCB3F-817D-4A18-A0BE-3D22EB55F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556334" y="6816100"/>
            <a:ext cx="744117" cy="7441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07B0446-53DD-46A9-992B-65B4D7261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0345" y="747921"/>
            <a:ext cx="3924419" cy="257435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02F2C12-9F0B-498E-8DAA-F7B424E10F7C}"/>
              </a:ext>
            </a:extLst>
          </p:cNvPr>
          <p:cNvSpPr/>
          <p:nvPr/>
        </p:nvSpPr>
        <p:spPr>
          <a:xfrm>
            <a:off x="1638213" y="1261740"/>
            <a:ext cx="2844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Мазхаб – это слово арабского происхождения, обозначающее в исламе школу шариатского права.  наибольшее распространение среди мусульман суннитов имеют 4 мазхаба в исламе, то есть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ханафиты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,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шафииты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,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маликиты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 и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ханбалиты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.</a:t>
            </a:r>
            <a:endParaRPr lang="ru-RU" sz="1000" b="1" dirty="0">
              <a:latin typeface="Segoe Script" panose="030B0504020000000003" pitchFamily="66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1611004-C951-4905-A121-EE2C10DB66F5}"/>
              </a:ext>
            </a:extLst>
          </p:cNvPr>
          <p:cNvSpPr/>
          <p:nvPr/>
        </p:nvSpPr>
        <p:spPr>
          <a:xfrm>
            <a:off x="837769" y="3283870"/>
            <a:ext cx="2883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Значение распространения ислама: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19DADC3-A5BE-42E1-8DF4-C531DB6A4F9B}"/>
              </a:ext>
            </a:extLst>
          </p:cNvPr>
          <p:cNvSpPr/>
          <p:nvPr/>
        </p:nvSpPr>
        <p:spPr>
          <a:xfrm>
            <a:off x="1323180" y="5539416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Абу Ханифа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E64454D-9C18-4303-8063-8BE67641C8D2}"/>
              </a:ext>
            </a:extLst>
          </p:cNvPr>
          <p:cNvCxnSpPr>
            <a:cxnSpLocks/>
          </p:cNvCxnSpPr>
          <p:nvPr/>
        </p:nvCxnSpPr>
        <p:spPr>
          <a:xfrm>
            <a:off x="10794657" y="2121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AAD53F-3F4F-4FA3-9BE2-9ED17BFE2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0117" y="4212068"/>
            <a:ext cx="2111752" cy="56991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BB6A0EB-B4CA-4CF5-92E3-1C61A937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2248" y="-1748769"/>
            <a:ext cx="2111752" cy="5699187"/>
          </a:xfrm>
          <a:prstGeom prst="rect">
            <a:avLst/>
          </a:prstGeom>
        </p:spPr>
      </p:pic>
      <p:sp>
        <p:nvSpPr>
          <p:cNvPr id="28" name="Пятиугольник 27">
            <a:extLst>
              <a:ext uri="{FF2B5EF4-FFF2-40B4-BE49-F238E27FC236}">
                <a16:creationId xmlns:a16="http://schemas.microsoft.com/office/drawing/2014/main" id="{74572E17-37CD-4E1E-9EC8-BF77D8579DA9}"/>
              </a:ext>
            </a:extLst>
          </p:cNvPr>
          <p:cNvSpPr/>
          <p:nvPr/>
        </p:nvSpPr>
        <p:spPr>
          <a:xfrm>
            <a:off x="7689964" y="7422151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9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2B3F98D-5CB1-43F4-BCAB-7B45C3E7B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2" y="-2525"/>
            <a:ext cx="5253979" cy="812006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56A8308-EA7A-41F7-98B8-AECA9C202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99" y="240050"/>
            <a:ext cx="2883786" cy="295268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DF47744-3F37-4B24-8C2B-DEED1BCFC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4" y="2731627"/>
            <a:ext cx="5023280" cy="295101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DA881C9-28FA-4E9B-88BB-9C34FE8E7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97" y="3830489"/>
            <a:ext cx="2150821" cy="3591662"/>
          </a:xfrm>
          <a:prstGeom prst="rect">
            <a:avLst/>
          </a:prstGeom>
        </p:spPr>
      </p:pic>
      <p:sp>
        <p:nvSpPr>
          <p:cNvPr id="36" name="Лента: наклоненная вниз 35">
            <a:extLst>
              <a:ext uri="{FF2B5EF4-FFF2-40B4-BE49-F238E27FC236}">
                <a16:creationId xmlns:a16="http://schemas.microsoft.com/office/drawing/2014/main" id="{89531B40-EB66-4B93-8ACE-E799829DDF5D}"/>
              </a:ext>
            </a:extLst>
          </p:cNvPr>
          <p:cNvSpPr/>
          <p:nvPr/>
        </p:nvSpPr>
        <p:spPr>
          <a:xfrm>
            <a:off x="6151375" y="79277"/>
            <a:ext cx="3924418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Распространение ислама в регионе.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8EDA474-FA6D-4427-8864-8D45CE5F2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060">
            <a:off x="6583573" y="5092905"/>
            <a:ext cx="2057159" cy="20249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CF0B86B-221C-41FB-9BDE-38E4E86B15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2853">
            <a:off x="5879568" y="6541561"/>
            <a:ext cx="1251700" cy="123212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BF45DB1-0D09-4179-8A13-EEDC125F93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6108546" y="6837312"/>
            <a:ext cx="744117" cy="7441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C8494B0-A8D3-4688-ADC1-59A77790A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2557" y="769133"/>
            <a:ext cx="3924419" cy="2574355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4AF894B-480A-4EA4-BC81-E91E5ECADEBE}"/>
              </a:ext>
            </a:extLst>
          </p:cNvPr>
          <p:cNvSpPr/>
          <p:nvPr/>
        </p:nvSpPr>
        <p:spPr>
          <a:xfrm>
            <a:off x="7190425" y="1282952"/>
            <a:ext cx="2844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Мазхаб – это слово арабского происхождения, обозначающее в исламе школу шариатского права.  наибольшее распространение среди мусульман суннитов имеют 4 мазхаба в исламе, то есть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ханафиты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,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шафииты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,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маликиты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 и </a:t>
            </a:r>
            <a:r>
              <a:rPr lang="ru-RU" sz="1000" b="1" dirty="0" err="1">
                <a:solidFill>
                  <a:srgbClr val="524E3B"/>
                </a:solidFill>
                <a:latin typeface="Segoe Script" panose="030B0504020000000003" pitchFamily="66" charset="0"/>
              </a:rPr>
              <a:t>ханбалиты</a:t>
            </a:r>
            <a:r>
              <a:rPr lang="ru-RU" sz="1000" b="1" dirty="0">
                <a:solidFill>
                  <a:srgbClr val="524E3B"/>
                </a:solidFill>
                <a:latin typeface="Segoe Script" panose="030B0504020000000003" pitchFamily="66" charset="0"/>
              </a:rPr>
              <a:t>.</a:t>
            </a:r>
            <a:endParaRPr lang="ru-RU" sz="1000" b="1" dirty="0">
              <a:latin typeface="Segoe Script" panose="030B0504020000000003" pitchFamily="66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EC2E2AE-9C70-49D5-AA48-BEB77E6BF6A3}"/>
              </a:ext>
            </a:extLst>
          </p:cNvPr>
          <p:cNvSpPr/>
          <p:nvPr/>
        </p:nvSpPr>
        <p:spPr>
          <a:xfrm>
            <a:off x="6389981" y="3305082"/>
            <a:ext cx="2883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Значение распространения ислама: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9F0985A-0F67-47DD-8D9A-98305FD08A03}"/>
              </a:ext>
            </a:extLst>
          </p:cNvPr>
          <p:cNvSpPr/>
          <p:nvPr/>
        </p:nvSpPr>
        <p:spPr>
          <a:xfrm>
            <a:off x="6875392" y="5560628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Абу Ханифа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3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0BE00-24AF-42AB-AB70-6430C42BE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85C44A-A9F6-406B-9619-80A16E4FE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sp>
        <p:nvSpPr>
          <p:cNvPr id="8" name="Пятиугольник 7">
            <a:extLst>
              <a:ext uri="{FF2B5EF4-FFF2-40B4-BE49-F238E27FC236}">
                <a16:creationId xmlns:a16="http://schemas.microsoft.com/office/drawing/2014/main" id="{FE8F1F08-E543-4B8E-8669-8C358350A884}"/>
              </a:ext>
            </a:extLst>
          </p:cNvPr>
          <p:cNvSpPr/>
          <p:nvPr/>
        </p:nvSpPr>
        <p:spPr>
          <a:xfrm>
            <a:off x="2054617" y="7396516"/>
            <a:ext cx="1074783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2D8376-74DC-4D23-923F-84F20FF62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" y="0"/>
            <a:ext cx="5253979" cy="81200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F453B9-9D29-47CB-B821-4A271F0A1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72" y="816992"/>
            <a:ext cx="1558573" cy="311714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298D10-004C-47E8-B2FB-BD8752070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99" y="5636879"/>
            <a:ext cx="2111753" cy="2111753"/>
          </a:xfrm>
          <a:prstGeom prst="rect">
            <a:avLst/>
          </a:prstGeom>
        </p:spPr>
      </p:pic>
      <p:sp>
        <p:nvSpPr>
          <p:cNvPr id="13" name="Лента: наклоненная вниз 12">
            <a:extLst>
              <a:ext uri="{FF2B5EF4-FFF2-40B4-BE49-F238E27FC236}">
                <a16:creationId xmlns:a16="http://schemas.microsoft.com/office/drawing/2014/main" id="{FA32430A-AC6F-4D90-A411-1E8C83877ACF}"/>
              </a:ext>
            </a:extLst>
          </p:cNvPr>
          <p:cNvSpPr/>
          <p:nvPr/>
        </p:nvSpPr>
        <p:spPr>
          <a:xfrm>
            <a:off x="599163" y="58065"/>
            <a:ext cx="3924418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Особенности Ислама часть 2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298A29-8D8F-4E90-94A4-DA7D96547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1753">
            <a:off x="205563" y="826696"/>
            <a:ext cx="3410079" cy="50896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AD963A-7249-4B50-B738-AB1CFB69E9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631">
            <a:off x="328766" y="5457141"/>
            <a:ext cx="1983470" cy="19524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31F274-7079-499D-BD54-EB31AD9E8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3233">
            <a:off x="3608832" y="4264537"/>
            <a:ext cx="1346589" cy="13255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ED205D4-9834-4954-8117-AC416F734A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3910068" y="4605515"/>
            <a:ext cx="744117" cy="74411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77EAAB-0530-46C1-9274-3858AF08BE5D}"/>
              </a:ext>
            </a:extLst>
          </p:cNvPr>
          <p:cNvSpPr/>
          <p:nvPr/>
        </p:nvSpPr>
        <p:spPr>
          <a:xfrm rot="779218">
            <a:off x="340334" y="5959044"/>
            <a:ext cx="180579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Тарикат </a:t>
            </a:r>
            <a:r>
              <a:rPr lang="ru-RU" sz="1100" dirty="0">
                <a:latin typeface="Segoe Script" panose="030B0504020000000003" pitchFamily="66" charset="0"/>
              </a:rPr>
              <a:t>- арабское слово, означающее </a:t>
            </a:r>
            <a:r>
              <a:rPr lang="ru-RU" sz="1100" b="1" dirty="0">
                <a:latin typeface="Segoe Script" panose="030B0504020000000003" pitchFamily="66" charset="0"/>
              </a:rPr>
              <a:t>«путь»</a:t>
            </a:r>
            <a:r>
              <a:rPr lang="ru-RU" sz="1100" dirty="0">
                <a:latin typeface="Segoe Script" panose="030B0504020000000003" pitchFamily="66" charset="0"/>
              </a:rPr>
              <a:t>.</a:t>
            </a:r>
          </a:p>
          <a:p>
            <a:pPr algn="ctr"/>
            <a:r>
              <a:rPr lang="ru-RU" sz="1100" dirty="0">
                <a:latin typeface="Segoe Script" panose="030B0504020000000003" pitchFamily="66" charset="0"/>
              </a:rPr>
              <a:t>Самые крупные тарикаты - </a:t>
            </a:r>
            <a:r>
              <a:rPr lang="ru-RU" sz="1100" b="1" dirty="0" err="1">
                <a:latin typeface="Segoe Script" panose="030B0504020000000003" pitchFamily="66" charset="0"/>
              </a:rPr>
              <a:t>яссавия</a:t>
            </a:r>
            <a:r>
              <a:rPr lang="ru-RU" sz="1100" b="1" dirty="0">
                <a:latin typeface="Segoe Script" panose="030B0504020000000003" pitchFamily="66" charset="0"/>
              </a:rPr>
              <a:t>, </a:t>
            </a:r>
            <a:r>
              <a:rPr lang="ru-RU" sz="1100" b="1" dirty="0" err="1">
                <a:latin typeface="Segoe Script" panose="030B0504020000000003" pitchFamily="66" charset="0"/>
              </a:rPr>
              <a:t>кубравия</a:t>
            </a:r>
            <a:r>
              <a:rPr lang="ru-RU" sz="1100" b="1" dirty="0">
                <a:latin typeface="Segoe Script" panose="030B0504020000000003" pitchFamily="66" charset="0"/>
              </a:rPr>
              <a:t> и </a:t>
            </a:r>
            <a:r>
              <a:rPr lang="ru-RU" sz="1100" b="1" dirty="0" err="1">
                <a:latin typeface="Segoe Script" panose="030B0504020000000003" pitchFamily="66" charset="0"/>
              </a:rPr>
              <a:t>накшбандия</a:t>
            </a:r>
            <a:r>
              <a:rPr lang="ru-RU" sz="1100" b="1" dirty="0">
                <a:latin typeface="Segoe Script" panose="030B0504020000000003" pitchFamily="66" charset="0"/>
              </a:rPr>
              <a:t>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42550-25EB-4F1E-BD42-B1AE8B1ADD80}"/>
              </a:ext>
            </a:extLst>
          </p:cNvPr>
          <p:cNvSpPr txBox="1"/>
          <p:nvPr/>
        </p:nvSpPr>
        <p:spPr>
          <a:xfrm rot="21239843">
            <a:off x="278927" y="1469967"/>
            <a:ext cx="294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Segoe Script" panose="030B0504020000000003" pitchFamily="66" charset="0"/>
              </a:rPr>
              <a:t>Что надо знать о богословских школах, учениях  и  мазхабах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4A8EC92-7B7B-422C-A8E8-0E1BC39B2C99}"/>
              </a:ext>
            </a:extLst>
          </p:cNvPr>
          <p:cNvCxnSpPr>
            <a:cxnSpLocks/>
          </p:cNvCxnSpPr>
          <p:nvPr/>
        </p:nvCxnSpPr>
        <p:spPr>
          <a:xfrm>
            <a:off x="10805833" y="-23738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A27BD7A-33F2-4B06-AA1D-BE24A6AF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1293" y="4167119"/>
            <a:ext cx="2111752" cy="56991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6DC41EB-B318-4162-BD7E-DBCA0E2E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3424" y="-1793718"/>
            <a:ext cx="2111752" cy="5699187"/>
          </a:xfrm>
          <a:prstGeom prst="rect">
            <a:avLst/>
          </a:prstGeom>
        </p:spPr>
      </p:pic>
      <p:sp>
        <p:nvSpPr>
          <p:cNvPr id="22" name="Пятиугольник 21">
            <a:extLst>
              <a:ext uri="{FF2B5EF4-FFF2-40B4-BE49-F238E27FC236}">
                <a16:creationId xmlns:a16="http://schemas.microsoft.com/office/drawing/2014/main" id="{C8AC8669-A1F4-4C0D-97F1-3A22C676C65E}"/>
              </a:ext>
            </a:extLst>
          </p:cNvPr>
          <p:cNvSpPr/>
          <p:nvPr/>
        </p:nvSpPr>
        <p:spPr>
          <a:xfrm>
            <a:off x="7618005" y="7372779"/>
            <a:ext cx="1074783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10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C838122-AA9B-43F9-9F01-708BB1C59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71" y="-23737"/>
            <a:ext cx="5253979" cy="81200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7FCB186-612C-4B8C-A3ED-3EA9EDE63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60" y="793255"/>
            <a:ext cx="1558573" cy="31171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0678CA3-C8C5-4753-95CE-077765F59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87" y="5613142"/>
            <a:ext cx="2111753" cy="2111753"/>
          </a:xfrm>
          <a:prstGeom prst="rect">
            <a:avLst/>
          </a:prstGeom>
        </p:spPr>
      </p:pic>
      <p:sp>
        <p:nvSpPr>
          <p:cNvPr id="26" name="Лента: наклоненная вниз 25">
            <a:extLst>
              <a:ext uri="{FF2B5EF4-FFF2-40B4-BE49-F238E27FC236}">
                <a16:creationId xmlns:a16="http://schemas.microsoft.com/office/drawing/2014/main" id="{524653D8-0C45-49BB-8F1A-53D2090703CD}"/>
              </a:ext>
            </a:extLst>
          </p:cNvPr>
          <p:cNvSpPr/>
          <p:nvPr/>
        </p:nvSpPr>
        <p:spPr>
          <a:xfrm>
            <a:off x="6162551" y="34328"/>
            <a:ext cx="3924418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Особенности Ислама часть 2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9475FE-E549-4E11-817E-B256CCDAB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1753">
            <a:off x="5768951" y="802959"/>
            <a:ext cx="3410079" cy="508967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0F2B95-B04C-4591-B1CD-7D30C991EA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631">
            <a:off x="5892154" y="5433404"/>
            <a:ext cx="1983470" cy="19524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EE478DF-45A8-4C3C-9F24-DBC4EA2FB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3233">
            <a:off x="9172220" y="4240800"/>
            <a:ext cx="1346589" cy="13255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AC02386-5197-4C55-832E-DC0DDDCFB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9473456" y="4581778"/>
            <a:ext cx="744117" cy="744117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78393C0-95E6-4020-8E70-ACA9EF6E15A5}"/>
              </a:ext>
            </a:extLst>
          </p:cNvPr>
          <p:cNvSpPr/>
          <p:nvPr/>
        </p:nvSpPr>
        <p:spPr>
          <a:xfrm rot="779218">
            <a:off x="5903722" y="5935307"/>
            <a:ext cx="180579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Тарикат </a:t>
            </a:r>
            <a:r>
              <a:rPr lang="ru-RU" sz="1100" dirty="0">
                <a:latin typeface="Segoe Script" panose="030B0504020000000003" pitchFamily="66" charset="0"/>
              </a:rPr>
              <a:t>- арабское слово, означающее </a:t>
            </a:r>
            <a:r>
              <a:rPr lang="ru-RU" sz="1100" b="1" dirty="0">
                <a:latin typeface="Segoe Script" panose="030B0504020000000003" pitchFamily="66" charset="0"/>
              </a:rPr>
              <a:t>«путь»</a:t>
            </a:r>
            <a:r>
              <a:rPr lang="ru-RU" sz="1100" dirty="0">
                <a:latin typeface="Segoe Script" panose="030B0504020000000003" pitchFamily="66" charset="0"/>
              </a:rPr>
              <a:t>.</a:t>
            </a:r>
          </a:p>
          <a:p>
            <a:pPr algn="ctr"/>
            <a:r>
              <a:rPr lang="ru-RU" sz="1100" dirty="0">
                <a:latin typeface="Segoe Script" panose="030B0504020000000003" pitchFamily="66" charset="0"/>
              </a:rPr>
              <a:t>Самые крупные тарикаты - </a:t>
            </a:r>
            <a:r>
              <a:rPr lang="ru-RU" sz="1100" b="1" dirty="0" err="1">
                <a:latin typeface="Segoe Script" panose="030B0504020000000003" pitchFamily="66" charset="0"/>
              </a:rPr>
              <a:t>яссавия</a:t>
            </a:r>
            <a:r>
              <a:rPr lang="ru-RU" sz="1100" b="1" dirty="0">
                <a:latin typeface="Segoe Script" panose="030B0504020000000003" pitchFamily="66" charset="0"/>
              </a:rPr>
              <a:t>, </a:t>
            </a:r>
            <a:r>
              <a:rPr lang="ru-RU" sz="1100" b="1" dirty="0" err="1">
                <a:latin typeface="Segoe Script" panose="030B0504020000000003" pitchFamily="66" charset="0"/>
              </a:rPr>
              <a:t>кубравия</a:t>
            </a:r>
            <a:r>
              <a:rPr lang="ru-RU" sz="1100" b="1" dirty="0">
                <a:latin typeface="Segoe Script" panose="030B0504020000000003" pitchFamily="66" charset="0"/>
              </a:rPr>
              <a:t> и </a:t>
            </a:r>
            <a:r>
              <a:rPr lang="ru-RU" sz="1100" b="1" dirty="0" err="1">
                <a:latin typeface="Segoe Script" panose="030B0504020000000003" pitchFamily="66" charset="0"/>
              </a:rPr>
              <a:t>накшбандия</a:t>
            </a:r>
            <a:r>
              <a:rPr lang="ru-RU" sz="1100" b="1" dirty="0">
                <a:latin typeface="Segoe Script" panose="030B0504020000000003" pitchFamily="66" charset="0"/>
              </a:rPr>
              <a:t>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2265A1-F779-4477-98E7-74A28B470F85}"/>
              </a:ext>
            </a:extLst>
          </p:cNvPr>
          <p:cNvSpPr txBox="1"/>
          <p:nvPr/>
        </p:nvSpPr>
        <p:spPr>
          <a:xfrm rot="21239843">
            <a:off x="5842315" y="1446230"/>
            <a:ext cx="294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Segoe Script" panose="030B0504020000000003" pitchFamily="66" charset="0"/>
              </a:rPr>
              <a:t>Что надо знать о богословских школах, учениях  и  мазхабах</a:t>
            </a:r>
          </a:p>
        </p:txBody>
      </p:sp>
    </p:spTree>
    <p:extLst>
      <p:ext uri="{BB962C8B-B14F-4D97-AF65-F5344CB8AC3E}">
        <p14:creationId xmlns:p14="http://schemas.microsoft.com/office/powerpoint/2010/main" val="374073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84B1BB-75AD-435A-81BD-FFB483BAA58B}"/>
              </a:ext>
            </a:extLst>
          </p:cNvPr>
          <p:cNvSpPr/>
          <p:nvPr/>
        </p:nvSpPr>
        <p:spPr>
          <a:xfrm>
            <a:off x="83127" y="69922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194603-7E37-4662-9BED-5336AF4F3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25" y="69922"/>
            <a:ext cx="5101935" cy="7980218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C0C482B-AB65-4713-9409-9D0CEE7435D7}"/>
              </a:ext>
            </a:extLst>
          </p:cNvPr>
          <p:cNvCxnSpPr>
            <a:cxnSpLocks/>
          </p:cNvCxnSpPr>
          <p:nvPr/>
        </p:nvCxnSpPr>
        <p:spPr>
          <a:xfrm>
            <a:off x="10801006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6B1F9F-7354-49D7-976B-99FDFAB6D42A}"/>
              </a:ext>
            </a:extLst>
          </p:cNvPr>
          <p:cNvSpPr/>
          <p:nvPr/>
        </p:nvSpPr>
        <p:spPr>
          <a:xfrm>
            <a:off x="5641688" y="69922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8154A9-BA92-444E-A160-7538DF65B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686" y="69922"/>
            <a:ext cx="5101935" cy="7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CF40D3-0CE5-4FA9-AD9F-2C7E7CD2C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" y="3310121"/>
            <a:ext cx="2226171" cy="45144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15BBEF-1A51-4AC8-AAAC-7788890D4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3196136" y="6942745"/>
            <a:ext cx="1030233" cy="113210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03D2332-172B-4BAB-9E89-A545A9EADD0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6" y="43161"/>
            <a:ext cx="5098618" cy="91530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20C92A-051E-4DD5-B1DA-E13CFD947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995" y="-84990"/>
            <a:ext cx="7274791" cy="8450625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438C1B6-F72C-468B-87DF-CE780653F968}"/>
              </a:ext>
            </a:extLst>
          </p:cNvPr>
          <p:cNvSpPr/>
          <p:nvPr/>
        </p:nvSpPr>
        <p:spPr>
          <a:xfrm>
            <a:off x="1035378" y="223812"/>
            <a:ext cx="31790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dirty="0">
                <a:latin typeface="Segoe Script" panose="030B0504020000000003" pitchFamily="66" charset="0"/>
              </a:rPr>
              <a:t>ИНДИЯ - «СТРАНА ТЫСЯЧИ ЧУДЕС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24" name="Лента: изогнутая и наклоненная вниз 23">
            <a:extLst>
              <a:ext uri="{FF2B5EF4-FFF2-40B4-BE49-F238E27FC236}">
                <a16:creationId xmlns:a16="http://schemas.microsoft.com/office/drawing/2014/main" id="{9538656E-968C-400F-82D6-A98A1FE194FD}"/>
              </a:ext>
            </a:extLst>
          </p:cNvPr>
          <p:cNvSpPr/>
          <p:nvPr/>
        </p:nvSpPr>
        <p:spPr>
          <a:xfrm>
            <a:off x="1742331" y="7493843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1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CA25BA4-9A4D-4C98-8CBB-CC8F9D6D7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93" y="652606"/>
            <a:ext cx="3158836" cy="31588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2E406A4-4C83-406C-8DA7-D33C345934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" y="666073"/>
            <a:ext cx="5051696" cy="235152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1DD7681-B469-4244-BA5E-7405EED353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1859905" y="2732265"/>
            <a:ext cx="3079160" cy="459576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ED85C85-4D64-47AB-A946-58169A0D6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3202023" y="6843958"/>
            <a:ext cx="1070077" cy="117588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17FCCA1-DFDD-475B-9069-41BF17E2B6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3473025" y="7232140"/>
            <a:ext cx="538249" cy="538249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03F9CE4-598C-4164-A819-F49D3ADC3DF5}"/>
              </a:ext>
            </a:extLst>
          </p:cNvPr>
          <p:cNvSpPr/>
          <p:nvPr/>
        </p:nvSpPr>
        <p:spPr>
          <a:xfrm>
            <a:off x="762833" y="1168103"/>
            <a:ext cx="372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Время правления </a:t>
            </a:r>
            <a:r>
              <a:rPr lang="ru-RU" sz="12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Гуптов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 вошло в историю Индии как своего рода золотой век, когда были выработаны основные каноны национальной литературы, изобразительного искусства, архитектуры и философии.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5E7B0A-16F7-4752-82D7-421C89E54E57}"/>
              </a:ext>
            </a:extLst>
          </p:cNvPr>
          <p:cNvSpPr txBox="1"/>
          <p:nvPr/>
        </p:nvSpPr>
        <p:spPr>
          <a:xfrm rot="21079293">
            <a:off x="2045517" y="3315999"/>
            <a:ext cx="21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Факты о Индии эпохи династии </a:t>
            </a:r>
            <a:r>
              <a:rPr lang="ru-RU" sz="1200" b="1" dirty="0" err="1">
                <a:latin typeface="Segoe Script" panose="030B0504020000000003" pitchFamily="66" charset="0"/>
              </a:rPr>
              <a:t>Гуптов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FE7AFEA-C7F9-4303-B63F-3A4EF0EB3F07}"/>
              </a:ext>
            </a:extLst>
          </p:cNvPr>
          <p:cNvCxnSpPr>
            <a:cxnSpLocks/>
          </p:cNvCxnSpPr>
          <p:nvPr/>
        </p:nvCxnSpPr>
        <p:spPr>
          <a:xfrm>
            <a:off x="10852741" y="-2557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B2DE081-A763-4CFE-ADE5-8A21557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04" y="3284551"/>
            <a:ext cx="2226171" cy="451441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3145B1F-A891-4CE8-896B-0E696BA42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8806432" y="6917175"/>
            <a:ext cx="1030233" cy="1132105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83DD109-66B0-4E45-8120-A7606D2E3BD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22" y="17591"/>
            <a:ext cx="5098618" cy="91530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442E782-0A64-4DC4-BBEA-48E9CB870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01" y="-110560"/>
            <a:ext cx="7274791" cy="8450625"/>
          </a:xfrm>
          <a:prstGeom prst="rect">
            <a:avLst/>
          </a:prstGeo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3158DC7-8D96-4F06-9D6F-3BF13B5FC086}"/>
              </a:ext>
            </a:extLst>
          </p:cNvPr>
          <p:cNvSpPr/>
          <p:nvPr/>
        </p:nvSpPr>
        <p:spPr>
          <a:xfrm>
            <a:off x="6645674" y="198242"/>
            <a:ext cx="31790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dirty="0">
                <a:latin typeface="Segoe Script" panose="030B0504020000000003" pitchFamily="66" charset="0"/>
              </a:rPr>
              <a:t>ИНДИЯ - «СТРАНА ТЫСЯЧИ ЧУДЕС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45" name="Лента: изогнутая и наклоненная вниз 44">
            <a:extLst>
              <a:ext uri="{FF2B5EF4-FFF2-40B4-BE49-F238E27FC236}">
                <a16:creationId xmlns:a16="http://schemas.microsoft.com/office/drawing/2014/main" id="{5F5238C5-3FE4-4924-8680-D32973DA7106}"/>
              </a:ext>
            </a:extLst>
          </p:cNvPr>
          <p:cNvSpPr/>
          <p:nvPr/>
        </p:nvSpPr>
        <p:spPr>
          <a:xfrm>
            <a:off x="7352627" y="7468273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1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C98BDF3-C787-44F7-B0CC-E1836D2F2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89" y="627036"/>
            <a:ext cx="3158836" cy="315883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99A7ADA4-AC6B-4C9E-B036-6F4762FCC9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04" y="640503"/>
            <a:ext cx="5051696" cy="235152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F06BF9E-8E29-4069-AA71-EAB9CDAC0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7470201" y="2706695"/>
            <a:ext cx="3079160" cy="459576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72FFFAE-48D8-4F95-9594-21482B28E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8812319" y="6818388"/>
            <a:ext cx="1070077" cy="11758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FF3D082-59AC-45EE-AAD8-C50F8B399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9083321" y="7206570"/>
            <a:ext cx="538249" cy="538249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1672031-76F5-4DF2-A548-79CACF1D6D74}"/>
              </a:ext>
            </a:extLst>
          </p:cNvPr>
          <p:cNvSpPr/>
          <p:nvPr/>
        </p:nvSpPr>
        <p:spPr>
          <a:xfrm>
            <a:off x="6373129" y="1142533"/>
            <a:ext cx="372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Время правления </a:t>
            </a:r>
            <a:r>
              <a:rPr lang="ru-RU" sz="12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Гуптов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 вошло в историю Индии как своего рода золотой век, когда были выработаны основные каноны национальной литературы, изобразительного искусства, архитектуры и философии.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07C4E2-E0DC-45EE-8755-0655EB032253}"/>
              </a:ext>
            </a:extLst>
          </p:cNvPr>
          <p:cNvSpPr txBox="1"/>
          <p:nvPr/>
        </p:nvSpPr>
        <p:spPr>
          <a:xfrm rot="21079293">
            <a:off x="7655813" y="3290429"/>
            <a:ext cx="217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Факты о Индии эпохи династии </a:t>
            </a:r>
            <a:r>
              <a:rPr lang="ru-RU" sz="1200" b="1" dirty="0" err="1">
                <a:latin typeface="Segoe Script" panose="030B0504020000000003" pitchFamily="66" charset="0"/>
              </a:rPr>
              <a:t>Гуптов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4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C87201-6F64-4502-B0E1-4070BBED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2431" cy="81200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787FFD-A62B-44A4-A69D-38D760223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9" y="183573"/>
            <a:ext cx="3633710" cy="8964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E58BCC-1347-4457-96DC-5B49A4AFC03B}"/>
              </a:ext>
            </a:extLst>
          </p:cNvPr>
          <p:cNvSpPr/>
          <p:nvPr/>
        </p:nvSpPr>
        <p:spPr>
          <a:xfrm>
            <a:off x="1456341" y="422352"/>
            <a:ext cx="2832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КИТАЙ - «НЕБЕСНАЯ ИМПЕРИЯ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0B7A39-D5F7-4469-8BE5-D2AC378DF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2" y="4599498"/>
            <a:ext cx="4694066" cy="34200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534B433-F7F7-48B7-B9BB-C3A4DC907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8" y="683962"/>
            <a:ext cx="4742670" cy="40574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A76CC9-7186-4668-92E4-A1ADB2C5A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2465693"/>
            <a:ext cx="3190008" cy="523201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533027-8672-4B67-9A75-CA4FB5FD1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124759" y="6082581"/>
            <a:ext cx="1706595" cy="18753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4B391DA-F4BC-4AC6-85C4-C880B642B9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583">
            <a:off x="371903" y="3163325"/>
            <a:ext cx="1846707" cy="2029314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51833BE-5295-4875-8141-CF0883AB4341}"/>
              </a:ext>
            </a:extLst>
          </p:cNvPr>
          <p:cNvSpPr/>
          <p:nvPr/>
        </p:nvSpPr>
        <p:spPr>
          <a:xfrm>
            <a:off x="2202507" y="3411265"/>
            <a:ext cx="2607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Конец империи Хань </a:t>
            </a:r>
            <a:r>
              <a:rPr lang="en-US" altLang="ja-JP" sz="1200" b="1" dirty="0">
                <a:latin typeface="Segoe Script" panose="030B0504020000000003" pitchFamily="66" charset="0"/>
              </a:rPr>
              <a:t> 189—220) — </a:t>
            </a:r>
            <a:r>
              <a:rPr lang="ru-RU" sz="1200" b="1" dirty="0">
                <a:latin typeface="Segoe Script" panose="030B0504020000000003" pitchFamily="66" charset="0"/>
              </a:rPr>
              <a:t>период китайской истории, примерно соответствующий времени правления последнего ханьского императора. В этот период структуры империи рухнули, и страна в результате затяжной многосторонней гражданской войны распалась на три враждующие государства; новый период истории Китая стал известен как Эпоха Троецарствия.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998D39-7A27-4BAD-91D7-0DC3C5791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3810553" y="942797"/>
            <a:ext cx="1192333" cy="131023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0C5B408-255C-4EEE-A86D-1419A11D8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2556308" y="6780984"/>
            <a:ext cx="1583525" cy="13102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33A1B2-68AF-421A-9341-8B19EED305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4116043" y="1414973"/>
            <a:ext cx="538249" cy="538249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3FA542-C4BE-4335-A643-42D71856DB84}"/>
              </a:ext>
            </a:extLst>
          </p:cNvPr>
          <p:cNvSpPr/>
          <p:nvPr/>
        </p:nvSpPr>
        <p:spPr>
          <a:xfrm rot="542961">
            <a:off x="365056" y="3608277"/>
            <a:ext cx="1880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Китайцы изобрели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1FA522B-A008-4290-AEE9-A36A18D5EAF4}"/>
              </a:ext>
            </a:extLst>
          </p:cNvPr>
          <p:cNvSpPr/>
          <p:nvPr/>
        </p:nvSpPr>
        <p:spPr>
          <a:xfrm rot="21041953">
            <a:off x="2844817" y="7017881"/>
            <a:ext cx="939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latin typeface="Segoe Script" panose="030B0504020000000003" pitchFamily="66" charset="0"/>
              </a:rPr>
              <a:t>III </a:t>
            </a:r>
            <a:r>
              <a:rPr lang="ru-RU" sz="1400" b="1" dirty="0">
                <a:latin typeface="Segoe Script" panose="030B0504020000000003" pitchFamily="66" charset="0"/>
              </a:rPr>
              <a:t>в. н.э.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7A91717-CC66-46B7-9BED-E17485CB8B30}"/>
              </a:ext>
            </a:extLst>
          </p:cNvPr>
          <p:cNvSpPr/>
          <p:nvPr/>
        </p:nvSpPr>
        <p:spPr>
          <a:xfrm rot="21173226">
            <a:off x="37943" y="6481233"/>
            <a:ext cx="17706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Поднебесное царство 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31" name="Лента: изогнутая и наклоненная вниз 30">
            <a:extLst>
              <a:ext uri="{FF2B5EF4-FFF2-40B4-BE49-F238E27FC236}">
                <a16:creationId xmlns:a16="http://schemas.microsoft.com/office/drawing/2014/main" id="{359F0A70-8642-4422-A90C-32C6FB259AA7}"/>
              </a:ext>
            </a:extLst>
          </p:cNvPr>
          <p:cNvSpPr/>
          <p:nvPr/>
        </p:nvSpPr>
        <p:spPr>
          <a:xfrm>
            <a:off x="1453696" y="7515954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Segoe Script" panose="030B0504020000000003" pitchFamily="66" charset="0"/>
              </a:rPr>
              <a:t>2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59154BAF-B72B-46C7-8ED0-29D3B446A1F8}"/>
              </a:ext>
            </a:extLst>
          </p:cNvPr>
          <p:cNvCxnSpPr>
            <a:cxnSpLocks/>
          </p:cNvCxnSpPr>
          <p:nvPr/>
        </p:nvCxnSpPr>
        <p:spPr>
          <a:xfrm>
            <a:off x="10826764" y="-2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145E363-B7FE-4DF5-A23D-BD6DEBAF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19" y="-1"/>
            <a:ext cx="5242431" cy="812006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752AF18-FF90-43AA-8B59-F7360863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28" y="183572"/>
            <a:ext cx="3633710" cy="89648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626F047-4285-467A-9AAC-DDA6A20776A3}"/>
              </a:ext>
            </a:extLst>
          </p:cNvPr>
          <p:cNvSpPr/>
          <p:nvPr/>
        </p:nvSpPr>
        <p:spPr>
          <a:xfrm>
            <a:off x="7040660" y="422351"/>
            <a:ext cx="2832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КИТАЙ - «НЕБЕСНАЯ ИМПЕРИЯ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18BCF0B-78E1-48F8-9890-9B434B4F8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01" y="4599497"/>
            <a:ext cx="4694066" cy="342008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CE6D2F0-7378-4D01-81EB-808D6C4E3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97" y="683961"/>
            <a:ext cx="4742670" cy="405742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8C05801-C32E-4B9A-886E-9AA7BD425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47" y="2465692"/>
            <a:ext cx="3190008" cy="5232018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6D156C1-C1A4-4C25-997C-DFC957F04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5709078" y="6082580"/>
            <a:ext cx="1706595" cy="187534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578918C-A8F3-47B9-8B1D-74A90E2F7A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7583">
            <a:off x="5956222" y="3163324"/>
            <a:ext cx="1846707" cy="2029314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4B53517-FB68-4101-9C76-A36A67D25AC6}"/>
              </a:ext>
            </a:extLst>
          </p:cNvPr>
          <p:cNvSpPr/>
          <p:nvPr/>
        </p:nvSpPr>
        <p:spPr>
          <a:xfrm>
            <a:off x="7786826" y="3411264"/>
            <a:ext cx="2607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Конец империи Хань </a:t>
            </a:r>
            <a:r>
              <a:rPr lang="en-US" altLang="ja-JP" sz="1200" b="1" dirty="0">
                <a:latin typeface="Segoe Script" panose="030B0504020000000003" pitchFamily="66" charset="0"/>
              </a:rPr>
              <a:t> 189—220) — </a:t>
            </a:r>
            <a:r>
              <a:rPr lang="ru-RU" sz="1200" b="1" dirty="0">
                <a:latin typeface="Segoe Script" panose="030B0504020000000003" pitchFamily="66" charset="0"/>
              </a:rPr>
              <a:t>период китайской истории, примерно соответствующий времени правления последнего ханьского императора. В этот период структуры империи рухнули, и страна в результате затяжной многосторонней гражданской войны распалась на три враждующие государства; новый период истории Китая стал известен как Эпоха Троецарствия. 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388682B-E493-4313-9D56-5EC71D9448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9394872" y="942796"/>
            <a:ext cx="1192333" cy="131023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CAAA2A8-51E6-4065-82A9-6C06BBF4C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8140627" y="6780983"/>
            <a:ext cx="1583525" cy="131023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BD8B5BF-B55B-4BD0-BF7B-65EF12C6A2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9700362" y="1414972"/>
            <a:ext cx="538249" cy="538249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C79E8CE-8BA6-46BF-AA72-96C3B14CAC82}"/>
              </a:ext>
            </a:extLst>
          </p:cNvPr>
          <p:cNvSpPr/>
          <p:nvPr/>
        </p:nvSpPr>
        <p:spPr>
          <a:xfrm rot="542961">
            <a:off x="5949375" y="3608276"/>
            <a:ext cx="1880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Китайцы изобрели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EA3CCC36-6187-43C1-8522-77A0729609A8}"/>
              </a:ext>
            </a:extLst>
          </p:cNvPr>
          <p:cNvSpPr/>
          <p:nvPr/>
        </p:nvSpPr>
        <p:spPr>
          <a:xfrm rot="21041953">
            <a:off x="8429136" y="7017880"/>
            <a:ext cx="939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latin typeface="Segoe Script" panose="030B0504020000000003" pitchFamily="66" charset="0"/>
              </a:rPr>
              <a:t>III </a:t>
            </a:r>
            <a:r>
              <a:rPr lang="ru-RU" sz="1400" b="1" dirty="0">
                <a:latin typeface="Segoe Script" panose="030B0504020000000003" pitchFamily="66" charset="0"/>
              </a:rPr>
              <a:t>в. н.э.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A01162F-EDCD-4BDD-B6B7-464FA2A44938}"/>
              </a:ext>
            </a:extLst>
          </p:cNvPr>
          <p:cNvSpPr/>
          <p:nvPr/>
        </p:nvSpPr>
        <p:spPr>
          <a:xfrm rot="21173226">
            <a:off x="5622262" y="6481232"/>
            <a:ext cx="17706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Поднебесное царство 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48" name="Лента: изогнутая и наклоненная вниз 47">
            <a:extLst>
              <a:ext uri="{FF2B5EF4-FFF2-40B4-BE49-F238E27FC236}">
                <a16:creationId xmlns:a16="http://schemas.microsoft.com/office/drawing/2014/main" id="{D04B2788-DB4C-44B0-AF16-2C9D3C01B041}"/>
              </a:ext>
            </a:extLst>
          </p:cNvPr>
          <p:cNvSpPr/>
          <p:nvPr/>
        </p:nvSpPr>
        <p:spPr>
          <a:xfrm>
            <a:off x="7038015" y="7515953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Segoe Script" panose="030B0504020000000003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692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05D14-B34B-47A2-BC49-180FAB84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-1"/>
            <a:ext cx="5335961" cy="82607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C8F6B6-C259-4BAC-9F13-7181D8126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" y="0"/>
            <a:ext cx="3633710" cy="8964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071C56-32B6-4E57-A9F6-B84298A0D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1846608" y="818251"/>
            <a:ext cx="3187844" cy="464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ED0D0-DD0C-4C30-A097-5C2FB25D3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439367" y="4882666"/>
            <a:ext cx="1706595" cy="18753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9A8BC5-0D1B-4E81-84BB-0F84E9B12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637" y="2905376"/>
            <a:ext cx="5335961" cy="5335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49588D-764B-4041-8F89-3EC870F2B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605">
            <a:off x="3546358" y="5242642"/>
            <a:ext cx="1608408" cy="15832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DB88EE-4C1F-4AF5-BD28-444207C96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175">
            <a:off x="202004" y="6566495"/>
            <a:ext cx="1452035" cy="14293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999A96-29B3-49C1-840D-B5D41E9394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508803" y="7002318"/>
            <a:ext cx="744117" cy="7441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FE6139-17A6-4F8D-B271-933384A4A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680">
            <a:off x="-264550" y="1028792"/>
            <a:ext cx="2651948" cy="1576059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F46505-17BE-4D50-92FA-C6F275048810}"/>
              </a:ext>
            </a:extLst>
          </p:cNvPr>
          <p:cNvSpPr/>
          <p:nvPr/>
        </p:nvSpPr>
        <p:spPr>
          <a:xfrm>
            <a:off x="1146025" y="285626"/>
            <a:ext cx="285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Корея в Средние века</a:t>
            </a:r>
          </a:p>
        </p:txBody>
      </p:sp>
      <p:sp>
        <p:nvSpPr>
          <p:cNvPr id="20" name="Лента: изогнутая и наклоненная вниз 19">
            <a:extLst>
              <a:ext uri="{FF2B5EF4-FFF2-40B4-BE49-F238E27FC236}">
                <a16:creationId xmlns:a16="http://schemas.microsoft.com/office/drawing/2014/main" id="{949A7029-E870-4366-A63C-77EBC6D648C6}"/>
              </a:ext>
            </a:extLst>
          </p:cNvPr>
          <p:cNvSpPr/>
          <p:nvPr/>
        </p:nvSpPr>
        <p:spPr>
          <a:xfrm>
            <a:off x="1831665" y="7595562"/>
            <a:ext cx="1633586" cy="51621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0BECE0-0F4D-424C-ACE3-37303D24020A}"/>
              </a:ext>
            </a:extLst>
          </p:cNvPr>
          <p:cNvSpPr/>
          <p:nvPr/>
        </p:nvSpPr>
        <p:spPr>
          <a:xfrm rot="21140498">
            <a:off x="2059623" y="1386508"/>
            <a:ext cx="2749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Три корейских государства»</a:t>
            </a:r>
            <a:r>
              <a:rPr lang="ru-RU" sz="1200" dirty="0">
                <a:latin typeface="Segoe Script" panose="030B0504020000000003" pitchFamily="66" charset="0"/>
              </a:rPr>
              <a:t> </a:t>
            </a:r>
          </a:p>
          <a:p>
            <a:endParaRPr lang="ru-RU" sz="1200" dirty="0">
              <a:latin typeface="Segoe Script" panose="030B0504020000000003" pitchFamily="66" charset="0"/>
            </a:endParaRPr>
          </a:p>
          <a:p>
            <a:r>
              <a:rPr lang="ru-RU" sz="1200" dirty="0">
                <a:latin typeface="Segoe Script" panose="030B0504020000000003" pitchFamily="66" charset="0"/>
              </a:rPr>
              <a:t>— так называют раннефеодальные корейские государства </a:t>
            </a:r>
            <a:r>
              <a:rPr lang="ru-RU" sz="1200" dirty="0" err="1">
                <a:latin typeface="Segoe Script" panose="030B0504020000000003" pitchFamily="66" charset="0"/>
                <a:hlinkClick r:id="rId16" tooltip="Когурё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Когурё</a:t>
            </a:r>
            <a:r>
              <a:rPr lang="ru-RU" sz="1200" dirty="0">
                <a:latin typeface="Segoe Script" panose="030B0504020000000003" pitchFamily="66" charset="0"/>
              </a:rPr>
              <a:t>, </a:t>
            </a:r>
            <a:r>
              <a:rPr lang="ru-RU" sz="1200" dirty="0" err="1">
                <a:latin typeface="Segoe Script" panose="030B0504020000000003" pitchFamily="66" charset="0"/>
                <a:hlinkClick r:id="rId17" tooltip="Пэкч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Пэкче</a:t>
            </a:r>
            <a:r>
              <a:rPr lang="ru-RU" sz="1200" dirty="0">
                <a:latin typeface="Segoe Script" panose="030B0504020000000003" pitchFamily="66" charset="0"/>
              </a:rPr>
              <a:t> и </a:t>
            </a:r>
            <a:r>
              <a:rPr lang="ru-RU" sz="1200" dirty="0" err="1">
                <a:latin typeface="Segoe Script" panose="030B0504020000000003" pitchFamily="66" charset="0"/>
                <a:hlinkClick r:id="rId18" tooltip="Силл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Силла</a:t>
            </a:r>
            <a:r>
              <a:rPr lang="ru-RU" sz="1200" dirty="0">
                <a:latin typeface="Segoe Script" panose="030B0504020000000003" pitchFamily="66" charset="0"/>
              </a:rPr>
              <a:t>, которые в период с I века до н. э. по </a:t>
            </a:r>
            <a:r>
              <a:rPr lang="ru-RU" sz="1200" dirty="0">
                <a:latin typeface="Segoe Script" panose="030B0504020000000003" pitchFamily="66" charset="0"/>
                <a:hlinkClick r:id="rId19" tooltip="VII ве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VII век </a:t>
            </a:r>
            <a:r>
              <a:rPr lang="ru-RU" sz="1200" dirty="0">
                <a:latin typeface="Segoe Script" panose="030B0504020000000003" pitchFamily="66" charset="0"/>
              </a:rPr>
              <a:t>н.э. занимали Корейский полуостров и Маньчжурию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32097-CBFA-4978-8502-8F50BF6E2734}"/>
              </a:ext>
            </a:extLst>
          </p:cNvPr>
          <p:cNvSpPr txBox="1"/>
          <p:nvPr/>
        </p:nvSpPr>
        <p:spPr>
          <a:xfrm rot="355395">
            <a:off x="740759" y="5330914"/>
            <a:ext cx="18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Чосон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90844-BD42-4D3A-AE1A-363FE17BF097}"/>
              </a:ext>
            </a:extLst>
          </p:cNvPr>
          <p:cNvSpPr txBox="1"/>
          <p:nvPr/>
        </p:nvSpPr>
        <p:spPr>
          <a:xfrm rot="21053358">
            <a:off x="2863211" y="3263529"/>
            <a:ext cx="192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Основные факты о Кореи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6AAE90B-1227-4FFF-BEDD-FE0B97838E08}"/>
              </a:ext>
            </a:extLst>
          </p:cNvPr>
          <p:cNvSpPr/>
          <p:nvPr/>
        </p:nvSpPr>
        <p:spPr>
          <a:xfrm rot="20757064">
            <a:off x="3846787" y="5569705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 err="1">
                <a:latin typeface="Segoe Script" panose="030B0504020000000003" pitchFamily="66" charset="0"/>
              </a:rPr>
              <a:t>Тангун</a:t>
            </a:r>
            <a:r>
              <a:rPr lang="ru-RU" sz="1400" dirty="0">
                <a:latin typeface="Segoe Script" panose="030B0504020000000003" pitchFamily="66" charset="0"/>
              </a:rPr>
              <a:t>.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7779ED07-1C71-4253-BC58-89BA37B2117D}"/>
              </a:ext>
            </a:extLst>
          </p:cNvPr>
          <p:cNvCxnSpPr>
            <a:cxnSpLocks/>
          </p:cNvCxnSpPr>
          <p:nvPr/>
        </p:nvCxnSpPr>
        <p:spPr>
          <a:xfrm>
            <a:off x="10749339" y="0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D2F8A3-B8F2-4BB5-9700-A9E085264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5" y="0"/>
            <a:ext cx="5335961" cy="82607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B6031D4-88DE-477E-B371-FD4BE0F6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00" y="1"/>
            <a:ext cx="3633710" cy="89648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4D26A04-1417-4FE9-A89F-B95924A4D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7353502" y="818252"/>
            <a:ext cx="3187844" cy="464729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AF05F8F-849C-44F3-8344-DE93768DA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5946261" y="4882667"/>
            <a:ext cx="1706595" cy="18753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A6DD3E6-C3D0-4ABB-B6AE-56028515A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605">
            <a:off x="9053252" y="5242643"/>
            <a:ext cx="1608408" cy="158325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8E27DF-6627-45B4-8047-BDF5A7E5E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175">
            <a:off x="5708898" y="6566496"/>
            <a:ext cx="1452035" cy="142932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D5F0F1A-F885-4F6C-9923-E64CF8683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6015697" y="7002319"/>
            <a:ext cx="744117" cy="74411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BF1E36F-FAE5-4073-B9AB-D234AE4F0767}"/>
              </a:ext>
            </a:extLst>
          </p:cNvPr>
          <p:cNvSpPr/>
          <p:nvPr/>
        </p:nvSpPr>
        <p:spPr>
          <a:xfrm>
            <a:off x="6652919" y="285627"/>
            <a:ext cx="285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Корея в Средние века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A7EEF5-3920-4F17-A97B-A46DDDE6F1CE}"/>
              </a:ext>
            </a:extLst>
          </p:cNvPr>
          <p:cNvSpPr/>
          <p:nvPr/>
        </p:nvSpPr>
        <p:spPr>
          <a:xfrm rot="21140498">
            <a:off x="7566517" y="1386509"/>
            <a:ext cx="2749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Три корейских государства»</a:t>
            </a:r>
            <a:r>
              <a:rPr lang="ru-RU" sz="1200" dirty="0">
                <a:latin typeface="Segoe Script" panose="030B0504020000000003" pitchFamily="66" charset="0"/>
              </a:rPr>
              <a:t> </a:t>
            </a:r>
          </a:p>
          <a:p>
            <a:endParaRPr lang="ru-RU" sz="1200" dirty="0">
              <a:latin typeface="Segoe Script" panose="030B0504020000000003" pitchFamily="66" charset="0"/>
            </a:endParaRPr>
          </a:p>
          <a:p>
            <a:r>
              <a:rPr lang="ru-RU" sz="1200" dirty="0">
                <a:latin typeface="Segoe Script" panose="030B0504020000000003" pitchFamily="66" charset="0"/>
              </a:rPr>
              <a:t>— так называют раннефеодальные корейские государства </a:t>
            </a:r>
            <a:r>
              <a:rPr lang="ru-RU" sz="1200" dirty="0" err="1">
                <a:latin typeface="Segoe Script" panose="030B0504020000000003" pitchFamily="66" charset="0"/>
                <a:hlinkClick r:id="rId16" tooltip="Когурё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Когурё</a:t>
            </a:r>
            <a:r>
              <a:rPr lang="ru-RU" sz="1200" dirty="0">
                <a:latin typeface="Segoe Script" panose="030B0504020000000003" pitchFamily="66" charset="0"/>
              </a:rPr>
              <a:t>, </a:t>
            </a:r>
            <a:r>
              <a:rPr lang="ru-RU" sz="1200" dirty="0" err="1">
                <a:latin typeface="Segoe Script" panose="030B0504020000000003" pitchFamily="66" charset="0"/>
                <a:hlinkClick r:id="rId17" tooltip="Пэкч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Пэкче</a:t>
            </a:r>
            <a:r>
              <a:rPr lang="ru-RU" sz="1200" dirty="0">
                <a:latin typeface="Segoe Script" panose="030B0504020000000003" pitchFamily="66" charset="0"/>
              </a:rPr>
              <a:t> и </a:t>
            </a:r>
            <a:r>
              <a:rPr lang="ru-RU" sz="1200" dirty="0" err="1">
                <a:latin typeface="Segoe Script" panose="030B0504020000000003" pitchFamily="66" charset="0"/>
                <a:hlinkClick r:id="rId18" tooltip="Силл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Силла</a:t>
            </a:r>
            <a:r>
              <a:rPr lang="ru-RU" sz="1200" dirty="0">
                <a:latin typeface="Segoe Script" panose="030B0504020000000003" pitchFamily="66" charset="0"/>
              </a:rPr>
              <a:t>, которые в период с I века до н. э. по </a:t>
            </a:r>
            <a:r>
              <a:rPr lang="ru-RU" sz="1200" dirty="0">
                <a:latin typeface="Segoe Script" panose="030B0504020000000003" pitchFamily="66" charset="0"/>
                <a:hlinkClick r:id="rId19" tooltip="VII ве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VII век </a:t>
            </a:r>
            <a:r>
              <a:rPr lang="ru-RU" sz="1200" dirty="0">
                <a:latin typeface="Segoe Script" panose="030B0504020000000003" pitchFamily="66" charset="0"/>
              </a:rPr>
              <a:t>н.э. занимали Корейский полуостров и Маньчжурию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8B282-AB4D-435F-AE89-BF9DA3A63993}"/>
              </a:ext>
            </a:extLst>
          </p:cNvPr>
          <p:cNvSpPr txBox="1"/>
          <p:nvPr/>
        </p:nvSpPr>
        <p:spPr>
          <a:xfrm rot="355395">
            <a:off x="6247653" y="5330915"/>
            <a:ext cx="18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Чосон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A40B46-2175-46A7-98C3-EDA3978297B5}"/>
              </a:ext>
            </a:extLst>
          </p:cNvPr>
          <p:cNvSpPr txBox="1"/>
          <p:nvPr/>
        </p:nvSpPr>
        <p:spPr>
          <a:xfrm rot="21053358">
            <a:off x="8370105" y="3263530"/>
            <a:ext cx="192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Основные факты о Кореи 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08973E2-3324-42C4-82F9-F0B7ED5CDDF0}"/>
              </a:ext>
            </a:extLst>
          </p:cNvPr>
          <p:cNvSpPr/>
          <p:nvPr/>
        </p:nvSpPr>
        <p:spPr>
          <a:xfrm rot="20757064">
            <a:off x="9353681" y="5569706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 err="1">
                <a:latin typeface="Segoe Script" panose="030B0504020000000003" pitchFamily="66" charset="0"/>
              </a:rPr>
              <a:t>Тангун</a:t>
            </a:r>
            <a:r>
              <a:rPr lang="ru-RU" sz="1400" dirty="0">
                <a:latin typeface="Segoe Script" panose="030B0504020000000003" pitchFamily="66" charset="0"/>
              </a:rPr>
              <a:t>.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CC325E8-3361-4509-91F5-89E7AF867A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7680">
            <a:off x="5343069" y="1108893"/>
            <a:ext cx="2651948" cy="15760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F4169D-28AE-4FCB-86D2-924058416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21" y="2854104"/>
            <a:ext cx="5335961" cy="5335961"/>
          </a:xfrm>
          <a:prstGeom prst="rect">
            <a:avLst/>
          </a:prstGeom>
        </p:spPr>
      </p:pic>
      <p:sp>
        <p:nvSpPr>
          <p:cNvPr id="37" name="Лента: изогнутая и наклоненная вниз 36">
            <a:extLst>
              <a:ext uri="{FF2B5EF4-FFF2-40B4-BE49-F238E27FC236}">
                <a16:creationId xmlns:a16="http://schemas.microsoft.com/office/drawing/2014/main" id="{A477A357-C12A-4700-A9CE-31762A77FFDA}"/>
              </a:ext>
            </a:extLst>
          </p:cNvPr>
          <p:cNvSpPr/>
          <p:nvPr/>
        </p:nvSpPr>
        <p:spPr>
          <a:xfrm>
            <a:off x="7467901" y="7555660"/>
            <a:ext cx="1633586" cy="51621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302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C1B148B-0576-4110-BF49-CE6824C8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7" y="2746495"/>
            <a:ext cx="5216883" cy="536647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920A573-7C02-4CFC-A4E5-E72CC48C1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807"/>
            <a:ext cx="5335961" cy="82607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B36412A-6D65-4BEC-8279-6CCFCE2DB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7" y="975981"/>
            <a:ext cx="4404498" cy="29463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C5EC3D-7227-4D9A-90C9-34E747AA15D8}"/>
              </a:ext>
            </a:extLst>
          </p:cNvPr>
          <p:cNvSpPr txBox="1"/>
          <p:nvPr/>
        </p:nvSpPr>
        <p:spPr>
          <a:xfrm>
            <a:off x="540546" y="1125970"/>
            <a:ext cx="33431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Самураи</a:t>
            </a: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Сегун</a:t>
            </a: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 err="1">
                <a:latin typeface="Segoe Script" panose="030B0504020000000003" pitchFamily="66" charset="0"/>
                <a:cs typeface="Times New Roman" panose="02020603050405020304" pitchFamily="18" charset="0"/>
              </a:rPr>
              <a:t>Минамото</a:t>
            </a:r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8AD843E-C066-4E9A-BA0C-AF9308623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221274" y="3491007"/>
            <a:ext cx="3095913" cy="447348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1A96181-5167-4028-99A4-0C87DE225B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42281" y="483005"/>
            <a:ext cx="1239200" cy="1361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880270F-C187-4B3B-9436-DB89556784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0" y="-92148"/>
            <a:ext cx="4034799" cy="896485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F23EAC9-16E8-4E6B-A730-72987E3217F1}"/>
              </a:ext>
            </a:extLst>
          </p:cNvPr>
          <p:cNvSpPr/>
          <p:nvPr/>
        </p:nvSpPr>
        <p:spPr>
          <a:xfrm>
            <a:off x="1094366" y="141912"/>
            <a:ext cx="3127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Япония в Средневековье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0DBD6A-7AA2-4B34-B912-8A5512BC33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257141" y="835332"/>
            <a:ext cx="744117" cy="7441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191CAE9-B372-4C99-A40F-5C69EFCCEC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8" y="4354799"/>
            <a:ext cx="2789122" cy="379320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32EB66F-0842-4FD9-AE35-0194AB4F3E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3006938" y="3299767"/>
            <a:ext cx="1396422" cy="153450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143DC4E-A09F-4D8C-A180-E599FEFB2F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3580901" y="766878"/>
            <a:ext cx="1281041" cy="140771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9301C34-D39C-4664-B683-1A6DACADA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776">
            <a:off x="3759996" y="1981269"/>
            <a:ext cx="1328963" cy="14603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D95A44-1551-4426-A06C-67978235E220}"/>
              </a:ext>
            </a:extLst>
          </p:cNvPr>
          <p:cNvSpPr txBox="1"/>
          <p:nvPr/>
        </p:nvSpPr>
        <p:spPr>
          <a:xfrm rot="968232">
            <a:off x="4044881" y="2338175"/>
            <a:ext cx="116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  <a:cs typeface="Times New Roman" panose="02020603050405020304" pitchFamily="18" charset="0"/>
              </a:rPr>
              <a:t>Бусидо 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4899E40-44B3-442C-8450-B8B509BF1D95}"/>
              </a:ext>
            </a:extLst>
          </p:cNvPr>
          <p:cNvSpPr/>
          <p:nvPr/>
        </p:nvSpPr>
        <p:spPr>
          <a:xfrm rot="538128">
            <a:off x="3337786" y="3694514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</a:rPr>
              <a:t>Дайме</a:t>
            </a:r>
            <a:endParaRPr lang="ru-RU" sz="1400" dirty="0">
              <a:latin typeface="Segoe Print" panose="02000600000000000000" pitchFamily="2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E2A5583-3C2E-4400-A135-63A71C0B0F09}"/>
              </a:ext>
            </a:extLst>
          </p:cNvPr>
          <p:cNvSpPr/>
          <p:nvPr/>
        </p:nvSpPr>
        <p:spPr>
          <a:xfrm rot="21014555">
            <a:off x="3727049" y="1057463"/>
            <a:ext cx="848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  <a:cs typeface="Times New Roman" panose="02020603050405020304" pitchFamily="18" charset="0"/>
              </a:rPr>
              <a:t>Киото</a:t>
            </a:r>
            <a:endParaRPr lang="ru-RU" sz="1400" dirty="0">
              <a:latin typeface="Segoe Print" panose="02000600000000000000" pitchFamily="2" charset="0"/>
            </a:endParaRPr>
          </a:p>
        </p:txBody>
      </p:sp>
      <p:sp>
        <p:nvSpPr>
          <p:cNvPr id="54" name="Лента: изогнутая и наклоненная вниз 53">
            <a:extLst>
              <a:ext uri="{FF2B5EF4-FFF2-40B4-BE49-F238E27FC236}">
                <a16:creationId xmlns:a16="http://schemas.microsoft.com/office/drawing/2014/main" id="{0475142A-22D9-467A-99EB-D0728BFC0E39}"/>
              </a:ext>
            </a:extLst>
          </p:cNvPr>
          <p:cNvSpPr/>
          <p:nvPr/>
        </p:nvSpPr>
        <p:spPr>
          <a:xfrm>
            <a:off x="1727111" y="7604344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7091F-656A-4907-BD44-9DFBE9CE5E6B}"/>
              </a:ext>
            </a:extLst>
          </p:cNvPr>
          <p:cNvSpPr txBox="1"/>
          <p:nvPr/>
        </p:nvSpPr>
        <p:spPr>
          <a:xfrm rot="21069297">
            <a:off x="218439" y="4093188"/>
            <a:ext cx="277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Факты о Средневековой Японии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3D53CBF-0679-4532-8490-F51DC0FE447A}"/>
              </a:ext>
            </a:extLst>
          </p:cNvPr>
          <p:cNvCxnSpPr>
            <a:cxnSpLocks/>
          </p:cNvCxnSpPr>
          <p:nvPr/>
        </p:nvCxnSpPr>
        <p:spPr>
          <a:xfrm>
            <a:off x="10804553" y="7095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EBEC4BC-5501-4E2A-ADBE-B983E69C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71" y="2753591"/>
            <a:ext cx="5216883" cy="536647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047C859-142E-48CF-9365-535621E66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08" y="-140711"/>
            <a:ext cx="5335961" cy="82607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18702EF-47A6-4DF2-872F-E447426D4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71" y="983077"/>
            <a:ext cx="4404498" cy="29463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530471-F2DB-4741-8FDA-09DB6EEC0176}"/>
              </a:ext>
            </a:extLst>
          </p:cNvPr>
          <p:cNvSpPr txBox="1"/>
          <p:nvPr/>
        </p:nvSpPr>
        <p:spPr>
          <a:xfrm>
            <a:off x="6102654" y="1133066"/>
            <a:ext cx="33431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Самураи</a:t>
            </a: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Сегун</a:t>
            </a: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endParaRPr lang="ru-RU" sz="1400" b="1" dirty="0">
              <a:latin typeface="Segoe Script" panose="030B0504020000000003" pitchFamily="66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 err="1">
                <a:latin typeface="Segoe Script" panose="030B0504020000000003" pitchFamily="66" charset="0"/>
                <a:cs typeface="Times New Roman" panose="02020603050405020304" pitchFamily="18" charset="0"/>
              </a:rPr>
              <a:t>Минамото</a:t>
            </a:r>
            <a:r>
              <a:rPr lang="ru-RU" sz="1400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722E1CC-4C85-4CFD-84F0-3AFDC5377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856">
            <a:off x="5783382" y="3498103"/>
            <a:ext cx="3095913" cy="447348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B40F323-4175-479F-994C-7B69CC1DA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5604389" y="490101"/>
            <a:ext cx="1239200" cy="136173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DEBF1B2-02E1-4D08-AC73-546D4DCE7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08" y="-85052"/>
            <a:ext cx="4034799" cy="896485"/>
          </a:xfrm>
          <a:prstGeom prst="rect">
            <a:avLst/>
          </a:prstGeom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B4EE1C8-C64E-4CAD-AB0C-5CCE1BC125AC}"/>
              </a:ext>
            </a:extLst>
          </p:cNvPr>
          <p:cNvSpPr/>
          <p:nvPr/>
        </p:nvSpPr>
        <p:spPr>
          <a:xfrm>
            <a:off x="6656474" y="149008"/>
            <a:ext cx="3127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Segoe Script" panose="030B0504020000000003" pitchFamily="66" charset="0"/>
                <a:cs typeface="Times New Roman" panose="02020603050405020304" pitchFamily="18" charset="0"/>
              </a:rPr>
              <a:t>Япония в Средневековье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048602A-97B9-49DE-B93C-430CE1E251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822">
            <a:off x="5819249" y="842428"/>
            <a:ext cx="744117" cy="74411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579F4F63-5329-4C5C-A815-395AC96C00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96" y="4361895"/>
            <a:ext cx="2789122" cy="379320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5791DA5-02F6-403D-A4B5-5F4212ADE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389">
            <a:off x="8569046" y="3306863"/>
            <a:ext cx="1396422" cy="1534504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CEA8DEA5-B660-4AD9-AA84-049E036F5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9143009" y="773974"/>
            <a:ext cx="1281041" cy="140771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D28F48-9716-421C-992B-6AE7FB3D2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776">
            <a:off x="9322104" y="1988365"/>
            <a:ext cx="1328963" cy="14603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93C0FF5-ABD7-4A23-9395-F43715DB4E40}"/>
              </a:ext>
            </a:extLst>
          </p:cNvPr>
          <p:cNvSpPr txBox="1"/>
          <p:nvPr/>
        </p:nvSpPr>
        <p:spPr>
          <a:xfrm rot="968232">
            <a:off x="9606989" y="2345271"/>
            <a:ext cx="116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  <a:cs typeface="Times New Roman" panose="02020603050405020304" pitchFamily="18" charset="0"/>
              </a:rPr>
              <a:t>Бусидо 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BF472E9-5C5F-492E-87CC-C391410B6260}"/>
              </a:ext>
            </a:extLst>
          </p:cNvPr>
          <p:cNvSpPr/>
          <p:nvPr/>
        </p:nvSpPr>
        <p:spPr>
          <a:xfrm rot="538128">
            <a:off x="8899894" y="3701610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</a:rPr>
              <a:t>Дайме</a:t>
            </a:r>
            <a:endParaRPr lang="ru-RU" sz="1400" dirty="0">
              <a:latin typeface="Segoe Print" panose="02000600000000000000" pitchFamily="2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27C8AEC7-DD0C-4C2B-9C09-1266DD1039BB}"/>
              </a:ext>
            </a:extLst>
          </p:cNvPr>
          <p:cNvSpPr/>
          <p:nvPr/>
        </p:nvSpPr>
        <p:spPr>
          <a:xfrm rot="21014555">
            <a:off x="9289157" y="1064559"/>
            <a:ext cx="848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Print" panose="02000600000000000000" pitchFamily="2" charset="0"/>
                <a:cs typeface="Times New Roman" panose="02020603050405020304" pitchFamily="18" charset="0"/>
              </a:rPr>
              <a:t>Киото</a:t>
            </a:r>
            <a:endParaRPr lang="ru-RU" sz="1400" dirty="0">
              <a:latin typeface="Segoe Print" panose="02000600000000000000" pitchFamily="2" charset="0"/>
            </a:endParaRPr>
          </a:p>
        </p:txBody>
      </p:sp>
      <p:sp>
        <p:nvSpPr>
          <p:cNvPr id="61" name="Лента: изогнутая и наклоненная вниз 60">
            <a:extLst>
              <a:ext uri="{FF2B5EF4-FFF2-40B4-BE49-F238E27FC236}">
                <a16:creationId xmlns:a16="http://schemas.microsoft.com/office/drawing/2014/main" id="{305FC0D3-D9FC-4862-B376-50F6354877C5}"/>
              </a:ext>
            </a:extLst>
          </p:cNvPr>
          <p:cNvSpPr/>
          <p:nvPr/>
        </p:nvSpPr>
        <p:spPr>
          <a:xfrm>
            <a:off x="7289219" y="7611440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A75AD7-8BDC-4923-93CD-2ED9548D092D}"/>
              </a:ext>
            </a:extLst>
          </p:cNvPr>
          <p:cNvSpPr txBox="1"/>
          <p:nvPr/>
        </p:nvSpPr>
        <p:spPr>
          <a:xfrm rot="21069297">
            <a:off x="5780547" y="4100284"/>
            <a:ext cx="277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Факты о Средневековой Японии</a:t>
            </a:r>
          </a:p>
        </p:txBody>
      </p:sp>
    </p:spTree>
    <p:extLst>
      <p:ext uri="{BB962C8B-B14F-4D97-AF65-F5344CB8AC3E}">
        <p14:creationId xmlns:p14="http://schemas.microsoft.com/office/powerpoint/2010/main" val="499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1CF46-BF83-4073-8B88-92FA48B7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4" y="4060030"/>
            <a:ext cx="5002117" cy="54360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E89B4A-9EB7-42A9-8A64-7DF70086E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88"/>
            <a:ext cx="5277943" cy="8112284"/>
          </a:xfrm>
          <a:prstGeom prst="rect">
            <a:avLst/>
          </a:prstGeom>
        </p:spPr>
      </p:pic>
      <p:sp>
        <p:nvSpPr>
          <p:cNvPr id="20" name="Лента: изогнутая и наклоненная вниз 19">
            <a:extLst>
              <a:ext uri="{FF2B5EF4-FFF2-40B4-BE49-F238E27FC236}">
                <a16:creationId xmlns:a16="http://schemas.microsoft.com/office/drawing/2014/main" id="{260074C8-403A-43C0-A046-CF07CC4E4F7B}"/>
              </a:ext>
            </a:extLst>
          </p:cNvPr>
          <p:cNvSpPr/>
          <p:nvPr/>
        </p:nvSpPr>
        <p:spPr>
          <a:xfrm>
            <a:off x="1822178" y="7431188"/>
            <a:ext cx="1633586" cy="67391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Segoe Script" panose="030B0504020000000003" pitchFamily="66" charset="0"/>
              </a:rPr>
              <a:t>5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B0AC73C-0B2D-452A-92C5-59F06EB99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0"/>
            <a:ext cx="4307085" cy="1140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7C695-241E-4F75-AE62-592163CA8A20}"/>
              </a:ext>
            </a:extLst>
          </p:cNvPr>
          <p:cNvSpPr txBox="1"/>
          <p:nvPr/>
        </p:nvSpPr>
        <p:spPr>
          <a:xfrm>
            <a:off x="981728" y="289478"/>
            <a:ext cx="349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Племена и государство Америки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E8CBA18-E2BA-4B18-9B66-4AE230F0C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977">
            <a:off x="1723770" y="985022"/>
            <a:ext cx="2801818" cy="41818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DE48F4-94D0-4BBE-8199-0858B0497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0227" y="156191"/>
            <a:ext cx="3161974" cy="410857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0C1DF1B-19E1-4606-BF26-3055696290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22" y="2782721"/>
            <a:ext cx="1691052" cy="350668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64ED88D-81F5-4931-9C7F-6A64B6B5AC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3062417" y="5158376"/>
            <a:ext cx="1935107" cy="190484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75C608B-42BE-45A7-BE9E-FE81EF6035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265780" y="3398073"/>
            <a:ext cx="1630507" cy="160500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A34DF37-2C61-42E2-A58A-A67EC6179D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629">
            <a:off x="419532" y="4920074"/>
            <a:ext cx="1630507" cy="160500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567559B-6D09-4BFF-B5E4-1E2446ECC0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6644">
            <a:off x="4112623" y="360622"/>
            <a:ext cx="1070153" cy="105341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00A7F1B-E835-40E4-B8BD-3D799486FE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4761">
            <a:off x="4346049" y="625193"/>
            <a:ext cx="632004" cy="632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C43D30-781B-416D-A0ED-863D28FC924C}"/>
              </a:ext>
            </a:extLst>
          </p:cNvPr>
          <p:cNvSpPr txBox="1"/>
          <p:nvPr/>
        </p:nvSpPr>
        <p:spPr>
          <a:xfrm rot="275207">
            <a:off x="2133406" y="1443750"/>
            <a:ext cx="208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Основные факты о коренных народах Америки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427D6-692D-4B58-BE42-EFEE22A01DFA}"/>
              </a:ext>
            </a:extLst>
          </p:cNvPr>
          <p:cNvSpPr txBox="1"/>
          <p:nvPr/>
        </p:nvSpPr>
        <p:spPr>
          <a:xfrm rot="21279517">
            <a:off x="666236" y="3798638"/>
            <a:ext cx="9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Майя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7B2F46-6F60-475D-8A9C-4B119803E7AF}"/>
              </a:ext>
            </a:extLst>
          </p:cNvPr>
          <p:cNvSpPr txBox="1"/>
          <p:nvPr/>
        </p:nvSpPr>
        <p:spPr>
          <a:xfrm rot="488876">
            <a:off x="856472" y="5292689"/>
            <a:ext cx="9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Инки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4080D-1721-4688-9286-E4748B3075F9}"/>
              </a:ext>
            </a:extLst>
          </p:cNvPr>
          <p:cNvSpPr txBox="1"/>
          <p:nvPr/>
        </p:nvSpPr>
        <p:spPr>
          <a:xfrm rot="21279517">
            <a:off x="3440289" y="5639277"/>
            <a:ext cx="123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Ацтеки</a:t>
            </a: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EB6AA250-0485-4736-B3B8-FA068E1246E9}"/>
              </a:ext>
            </a:extLst>
          </p:cNvPr>
          <p:cNvCxnSpPr>
            <a:cxnSpLocks/>
          </p:cNvCxnSpPr>
          <p:nvPr/>
        </p:nvCxnSpPr>
        <p:spPr>
          <a:xfrm>
            <a:off x="12774595" y="22296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5654BCF1-0576-4CAA-8853-20B1F73E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91" y="4149590"/>
            <a:ext cx="5002117" cy="5436015"/>
          </a:xfrm>
          <a:prstGeom prst="rect">
            <a:avLst/>
          </a:prstGeom>
        </p:spPr>
      </p:pic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FD3D5E90-0897-4965-9474-78778D6BE0F0}"/>
              </a:ext>
            </a:extLst>
          </p:cNvPr>
          <p:cNvCxnSpPr>
            <a:cxnSpLocks/>
          </p:cNvCxnSpPr>
          <p:nvPr/>
        </p:nvCxnSpPr>
        <p:spPr>
          <a:xfrm>
            <a:off x="10785992" y="7777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C900FAE9-625A-4228-BF36-237E9174C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6" y="11666"/>
            <a:ext cx="5277943" cy="8112284"/>
          </a:xfrm>
          <a:prstGeom prst="rect">
            <a:avLst/>
          </a:prstGeom>
        </p:spPr>
      </p:pic>
      <p:sp>
        <p:nvSpPr>
          <p:cNvPr id="88" name="Лента: изогнутая и наклоненная вниз 87">
            <a:extLst>
              <a:ext uri="{FF2B5EF4-FFF2-40B4-BE49-F238E27FC236}">
                <a16:creationId xmlns:a16="http://schemas.microsoft.com/office/drawing/2014/main" id="{88302F46-3DD1-47A5-B324-C2F8CCD2DD4B}"/>
              </a:ext>
            </a:extLst>
          </p:cNvPr>
          <p:cNvSpPr/>
          <p:nvPr/>
        </p:nvSpPr>
        <p:spPr>
          <a:xfrm>
            <a:off x="7365725" y="7438966"/>
            <a:ext cx="1633586" cy="67391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Segoe Script" panose="030B0504020000000003" pitchFamily="66" charset="0"/>
              </a:rPr>
              <a:t>5</a:t>
            </a:r>
          </a:p>
        </p:txBody>
      </p:sp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59CB60C3-A026-4669-9B3C-7F1F77E9E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97" y="7778"/>
            <a:ext cx="4307085" cy="114067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9B40CED-7B37-455E-A56B-C5C13AB2ED83}"/>
              </a:ext>
            </a:extLst>
          </p:cNvPr>
          <p:cNvSpPr txBox="1"/>
          <p:nvPr/>
        </p:nvSpPr>
        <p:spPr>
          <a:xfrm>
            <a:off x="6525275" y="297256"/>
            <a:ext cx="349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Племена и государство Америки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1B94F07B-F7E7-46F8-BA47-EA2A7DE704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977">
            <a:off x="7267317" y="992800"/>
            <a:ext cx="2801818" cy="4181819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327CCC97-9472-4704-966F-FB4162C392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3320" y="163969"/>
            <a:ext cx="3161974" cy="41085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DA93627A-74EB-40BA-B120-028C6813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569" y="2790499"/>
            <a:ext cx="1691052" cy="3506683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E6D61942-5ADC-49B1-B0E0-FA871EE3D9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8605964" y="5166154"/>
            <a:ext cx="1935107" cy="1904843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DC6F475-0FC3-4D9A-80E0-72558332DB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5809327" y="3405851"/>
            <a:ext cx="1630507" cy="1605007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2A595F2-0D75-4E27-B287-654B66BEE7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629">
            <a:off x="5963079" y="4927852"/>
            <a:ext cx="1630507" cy="1605007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E3F4276B-F79F-45A3-BD0E-A4A8061888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halk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6644">
            <a:off x="9656170" y="368400"/>
            <a:ext cx="1070153" cy="105341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67090DF-9AF4-44BF-A183-47F9A8C862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4761">
            <a:off x="9889596" y="632971"/>
            <a:ext cx="632004" cy="63200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AA65075-83D6-4BE0-899A-05033ECD2E50}"/>
              </a:ext>
            </a:extLst>
          </p:cNvPr>
          <p:cNvSpPr txBox="1"/>
          <p:nvPr/>
        </p:nvSpPr>
        <p:spPr>
          <a:xfrm rot="275207">
            <a:off x="7676953" y="1451528"/>
            <a:ext cx="208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Основные факты о коренных народах Америки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4D94819-0988-4E63-8E95-783D0F2E7072}"/>
              </a:ext>
            </a:extLst>
          </p:cNvPr>
          <p:cNvSpPr txBox="1"/>
          <p:nvPr/>
        </p:nvSpPr>
        <p:spPr>
          <a:xfrm rot="21279517">
            <a:off x="6209783" y="3806416"/>
            <a:ext cx="9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Майя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6D9990-B390-4D9F-A9EE-270B1F2CF12D}"/>
              </a:ext>
            </a:extLst>
          </p:cNvPr>
          <p:cNvSpPr txBox="1"/>
          <p:nvPr/>
        </p:nvSpPr>
        <p:spPr>
          <a:xfrm rot="488876">
            <a:off x="6400019" y="5300467"/>
            <a:ext cx="94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Инки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1ACB46B-9424-4930-A259-E4D6B7605E88}"/>
              </a:ext>
            </a:extLst>
          </p:cNvPr>
          <p:cNvSpPr txBox="1"/>
          <p:nvPr/>
        </p:nvSpPr>
        <p:spPr>
          <a:xfrm rot="21279517">
            <a:off x="8983836" y="5647055"/>
            <a:ext cx="123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Ацтеки</a:t>
            </a:r>
          </a:p>
        </p:txBody>
      </p:sp>
    </p:spTree>
    <p:extLst>
      <p:ext uri="{BB962C8B-B14F-4D97-AF65-F5344CB8AC3E}">
        <p14:creationId xmlns:p14="http://schemas.microsoft.com/office/powerpoint/2010/main" val="290889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B10570-4ECC-48C0-A363-320A77CE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" y="-2"/>
            <a:ext cx="5098618" cy="9153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847F25-BA9F-459C-A62C-86EAD8885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9"/>
            <a:ext cx="5253552" cy="812006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5616614-1F59-4613-9894-5367E43A08B3}"/>
              </a:ext>
            </a:extLst>
          </p:cNvPr>
          <p:cNvSpPr/>
          <p:nvPr/>
        </p:nvSpPr>
        <p:spPr>
          <a:xfrm>
            <a:off x="1031463" y="180649"/>
            <a:ext cx="3323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ХРЕСТЬЯНСТВО В СРЕДНИЕ ВЕКА</a:t>
            </a:r>
          </a:p>
        </p:txBody>
      </p:sp>
      <p:pic>
        <p:nvPicPr>
          <p:cNvPr id="13" name="Picture 2" descr="Хлодвиг I. Король франков | Статьи от скуки | Дзен">
            <a:extLst>
              <a:ext uri="{FF2B5EF4-FFF2-40B4-BE49-F238E27FC236}">
                <a16:creationId xmlns:a16="http://schemas.microsoft.com/office/drawing/2014/main" id="{C506391A-E230-4607-A29F-5068CA1A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7" y="915299"/>
            <a:ext cx="2531027" cy="2929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5A916B-006B-453F-BBD7-1613EDC6D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69" y="4331556"/>
            <a:ext cx="2768653" cy="32837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E7ACE7-2388-4E06-AE81-528781D8E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7303">
            <a:off x="1848448" y="617117"/>
            <a:ext cx="1079573" cy="11863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392279-A4B4-4E1E-96B7-E6E310F26B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2002913" y="872221"/>
            <a:ext cx="657937" cy="65793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4B515E-593E-473C-97D4-A6E6B3091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" y="4577355"/>
            <a:ext cx="2385513" cy="35538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CF9595-6257-4826-97A1-906AD6242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2660943" y="837444"/>
            <a:ext cx="2452935" cy="2695488"/>
          </a:xfrm>
          <a:prstGeom prst="rect">
            <a:avLst/>
          </a:prstGeom>
        </p:spPr>
      </p:pic>
      <p:sp>
        <p:nvSpPr>
          <p:cNvPr id="19" name="Лента: изогнутая и наклоненная вниз 18">
            <a:extLst>
              <a:ext uri="{FF2B5EF4-FFF2-40B4-BE49-F238E27FC236}">
                <a16:creationId xmlns:a16="http://schemas.microsoft.com/office/drawing/2014/main" id="{7F9C2BCA-74DA-471C-AE18-972FE7FF3D51}"/>
              </a:ext>
            </a:extLst>
          </p:cNvPr>
          <p:cNvSpPr/>
          <p:nvPr/>
        </p:nvSpPr>
        <p:spPr>
          <a:xfrm>
            <a:off x="1669222" y="7553042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6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D1ECA8C-12CE-4357-B1DD-7D7F91474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172089" y="3392194"/>
            <a:ext cx="1153857" cy="12679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5C80ED-3F3F-47BB-B3E0-F2C1D372A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010">
            <a:off x="1325387" y="3511541"/>
            <a:ext cx="1278481" cy="14049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FC5EB1-85C6-47AE-8D1F-4021C326BF1E}"/>
              </a:ext>
            </a:extLst>
          </p:cNvPr>
          <p:cNvSpPr/>
          <p:nvPr/>
        </p:nvSpPr>
        <p:spPr>
          <a:xfrm rot="187364">
            <a:off x="2643445" y="1505265"/>
            <a:ext cx="23306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Христианство возникло в I веке в Палестине 486 г. - первым в Европе христианство принял король франков </a:t>
            </a:r>
            <a:r>
              <a:rPr lang="ru-RU" sz="1400" b="1" dirty="0" err="1">
                <a:latin typeface="Segoe Script" panose="030B0504020000000003" pitchFamily="66" charset="0"/>
              </a:rPr>
              <a:t>Хлодвиг</a:t>
            </a:r>
            <a:r>
              <a:rPr lang="ru-RU" sz="1400" b="1" dirty="0">
                <a:latin typeface="Segoe Script" panose="030B0504020000000003" pitchFamily="66" charset="0"/>
              </a:rPr>
              <a:t>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1D1238-7BBB-44B2-B081-998EBC56B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5941">
            <a:off x="2627567" y="3088719"/>
            <a:ext cx="1287614" cy="14149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EDFCD0-72A6-438F-AD9F-7D2CD8637A25}"/>
              </a:ext>
            </a:extLst>
          </p:cNvPr>
          <p:cNvSpPr/>
          <p:nvPr/>
        </p:nvSpPr>
        <p:spPr>
          <a:xfrm>
            <a:off x="2675992" y="5097847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Инквизиция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517B7-29B4-4D7E-9FA9-3C5D6FF167E1}"/>
              </a:ext>
            </a:extLst>
          </p:cNvPr>
          <p:cNvSpPr txBox="1"/>
          <p:nvPr/>
        </p:nvSpPr>
        <p:spPr>
          <a:xfrm rot="21224677">
            <a:off x="1432653" y="3844728"/>
            <a:ext cx="102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Еритик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2FFCBF-FB79-4ED2-90E2-0FBF3B9B1F62}"/>
              </a:ext>
            </a:extLst>
          </p:cNvPr>
          <p:cNvSpPr/>
          <p:nvPr/>
        </p:nvSpPr>
        <p:spPr>
          <a:xfrm rot="20793380">
            <a:off x="2659242" y="3395809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Аутодафе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942EDB-C5C6-4B8A-B07A-3376F5266D24}"/>
              </a:ext>
            </a:extLst>
          </p:cNvPr>
          <p:cNvSpPr txBox="1"/>
          <p:nvPr/>
        </p:nvSpPr>
        <p:spPr>
          <a:xfrm rot="208879">
            <a:off x="306688" y="3650928"/>
            <a:ext cx="109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latin typeface="Segoe Script" panose="030B0504020000000003" pitchFamily="66" charset="0"/>
              </a:rPr>
              <a:t>Хлодвиг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0E77AE9-0529-473F-BBA0-BB3C9F1975E1}"/>
              </a:ext>
            </a:extLst>
          </p:cNvPr>
          <p:cNvCxnSpPr>
            <a:cxnSpLocks/>
          </p:cNvCxnSpPr>
          <p:nvPr/>
        </p:nvCxnSpPr>
        <p:spPr>
          <a:xfrm>
            <a:off x="10815643" y="-13870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76AABAD-FACE-435E-8370-C6F3159853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25" y="-13871"/>
            <a:ext cx="5098618" cy="91530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0487302-3C5D-4C6A-A767-AF9B21CE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98" y="-2740"/>
            <a:ext cx="5253552" cy="8120063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4619288-4E2D-48E6-92B9-AC8AAB7567C3}"/>
              </a:ext>
            </a:extLst>
          </p:cNvPr>
          <p:cNvSpPr/>
          <p:nvPr/>
        </p:nvSpPr>
        <p:spPr>
          <a:xfrm>
            <a:off x="6604661" y="166780"/>
            <a:ext cx="3323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ХРЕСТЬЯНСТВО В СРЕДНИЕ ВЕКА</a:t>
            </a:r>
          </a:p>
        </p:txBody>
      </p:sp>
      <p:pic>
        <p:nvPicPr>
          <p:cNvPr id="30" name="Picture 2" descr="Хлодвиг I. Король франков | Статьи от скуки | Дзен">
            <a:extLst>
              <a:ext uri="{FF2B5EF4-FFF2-40B4-BE49-F238E27FC236}">
                <a16:creationId xmlns:a16="http://schemas.microsoft.com/office/drawing/2014/main" id="{132D644A-5662-4D05-AA1E-476BCD36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405" y="901430"/>
            <a:ext cx="2531027" cy="2929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3804F90-21C4-4159-81CE-88064E47E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67" y="4317687"/>
            <a:ext cx="2768653" cy="32837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F6438FF-457E-48F7-8D94-D11A29FF6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7303">
            <a:off x="7421646" y="603248"/>
            <a:ext cx="1079573" cy="118632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588B07F-5926-42CF-98BD-260250CB5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7576111" y="858352"/>
            <a:ext cx="657937" cy="6579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F9FE599-E0BD-4DD9-87A9-06C7D630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80" y="4563486"/>
            <a:ext cx="2385513" cy="355383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823B947-1A49-4034-876A-B0A1509C8F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8234141" y="823575"/>
            <a:ext cx="2452935" cy="2695488"/>
          </a:xfrm>
          <a:prstGeom prst="rect">
            <a:avLst/>
          </a:prstGeom>
        </p:spPr>
      </p:pic>
      <p:sp>
        <p:nvSpPr>
          <p:cNvPr id="36" name="Лента: изогнутая и наклоненная вниз 35">
            <a:extLst>
              <a:ext uri="{FF2B5EF4-FFF2-40B4-BE49-F238E27FC236}">
                <a16:creationId xmlns:a16="http://schemas.microsoft.com/office/drawing/2014/main" id="{87898F29-0990-4AB0-BAA6-70C9CE1B1A1E}"/>
              </a:ext>
            </a:extLst>
          </p:cNvPr>
          <p:cNvSpPr/>
          <p:nvPr/>
        </p:nvSpPr>
        <p:spPr>
          <a:xfrm>
            <a:off x="7242420" y="7539173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6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BCC5656-B2B6-4C7C-8EFF-39E309A11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7">
            <a:off x="5745287" y="3378325"/>
            <a:ext cx="1153857" cy="126795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AA1DEDC-6D2C-4268-A04D-F0EA1722B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010">
            <a:off x="6898585" y="3497672"/>
            <a:ext cx="1278481" cy="1404900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78A9A73-6F11-45FF-9EB6-0472413BF98E}"/>
              </a:ext>
            </a:extLst>
          </p:cNvPr>
          <p:cNvSpPr/>
          <p:nvPr/>
        </p:nvSpPr>
        <p:spPr>
          <a:xfrm rot="187364">
            <a:off x="8216643" y="1491396"/>
            <a:ext cx="23306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Христианство возникло в I веке в Палестине 486 г. - первым в Европе христианство принял король франков </a:t>
            </a:r>
            <a:r>
              <a:rPr lang="ru-RU" sz="1400" b="1" dirty="0" err="1">
                <a:latin typeface="Segoe Script" panose="030B0504020000000003" pitchFamily="66" charset="0"/>
              </a:rPr>
              <a:t>Хлодвиг</a:t>
            </a:r>
            <a:r>
              <a:rPr lang="ru-RU" sz="1400" b="1" dirty="0">
                <a:latin typeface="Segoe Script" panose="030B0504020000000003" pitchFamily="66" charset="0"/>
              </a:rPr>
              <a:t>.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A9E6F60-955B-4B53-AB06-ADAA5816E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5941">
            <a:off x="8200765" y="3074850"/>
            <a:ext cx="1287614" cy="141493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7DC9F67B-F301-46D0-B986-A0745768AFE6}"/>
              </a:ext>
            </a:extLst>
          </p:cNvPr>
          <p:cNvSpPr/>
          <p:nvPr/>
        </p:nvSpPr>
        <p:spPr>
          <a:xfrm>
            <a:off x="8249190" y="5083978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Инквизиция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9D7729-CEA9-487A-A93A-C1147BBC2BA3}"/>
              </a:ext>
            </a:extLst>
          </p:cNvPr>
          <p:cNvSpPr txBox="1"/>
          <p:nvPr/>
        </p:nvSpPr>
        <p:spPr>
          <a:xfrm rot="21224677">
            <a:off x="7005851" y="3830859"/>
            <a:ext cx="102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Еритик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0E5566C-0060-414B-A275-DFB66C61EEBA}"/>
              </a:ext>
            </a:extLst>
          </p:cNvPr>
          <p:cNvSpPr/>
          <p:nvPr/>
        </p:nvSpPr>
        <p:spPr>
          <a:xfrm rot="20793380">
            <a:off x="8232440" y="3381940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Аутодафе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149893-E085-4E6A-BDBA-5DF381F0A7D0}"/>
              </a:ext>
            </a:extLst>
          </p:cNvPr>
          <p:cNvSpPr txBox="1"/>
          <p:nvPr/>
        </p:nvSpPr>
        <p:spPr>
          <a:xfrm rot="208879">
            <a:off x="5879886" y="3637059"/>
            <a:ext cx="1093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latin typeface="Segoe Script" panose="030B0504020000000003" pitchFamily="66" charset="0"/>
              </a:rPr>
              <a:t>Хлодвиг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0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1FB9C2-A181-448D-A54E-903F4E607803}"/>
              </a:ext>
            </a:extLst>
          </p:cNvPr>
          <p:cNvSpPr/>
          <p:nvPr/>
        </p:nvSpPr>
        <p:spPr>
          <a:xfrm>
            <a:off x="0" y="69921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3B0C14-FABA-4EFE-B234-61C562E9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035" y="2985004"/>
            <a:ext cx="8966662" cy="50651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18487B-8C6B-4AD5-9963-527D6E91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0509" y="3390251"/>
            <a:ext cx="1910370" cy="4052450"/>
          </a:xfrm>
          <a:prstGeom prst="roundRect">
            <a:avLst>
              <a:gd name="adj" fmla="val 966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77CFB2-DA2F-4AB7-8CE9-FE1B0EDF08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34" y="191080"/>
            <a:ext cx="939833" cy="9398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F12713-FF4B-4DBF-B601-73E155EDDEE9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86" y="1198980"/>
            <a:ext cx="990096" cy="1073079"/>
          </a:xfrm>
          <a:prstGeom prst="rect">
            <a:avLst/>
          </a:prstGeom>
        </p:spPr>
      </p:pic>
      <p:pic>
        <p:nvPicPr>
          <p:cNvPr id="15" name="Picture 2" descr="Приложения в Google Play – ZipGrade">
            <a:extLst>
              <a:ext uri="{FF2B5EF4-FFF2-40B4-BE49-F238E27FC236}">
                <a16:creationId xmlns:a16="http://schemas.microsoft.com/office/drawing/2014/main" id="{DD2E8123-7519-427E-B73C-D31EFD6D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1" y="2273556"/>
            <a:ext cx="865518" cy="8655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068D32-F897-4CB4-897B-5B7301860D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" y="292868"/>
            <a:ext cx="1736307" cy="284620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22D4F5-B97B-413C-85F3-6A4C5C3881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51" y="3255421"/>
            <a:ext cx="1394537" cy="156441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715588-1503-438C-81E0-5D024D71C2C3}"/>
              </a:ext>
            </a:extLst>
          </p:cNvPr>
          <p:cNvSpPr/>
          <p:nvPr/>
        </p:nvSpPr>
        <p:spPr>
          <a:xfrm>
            <a:off x="2447167" y="230109"/>
            <a:ext cx="27585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JavaScript</a:t>
            </a:r>
            <a:r>
              <a:rPr lang="ru-RU" sz="1000" dirty="0">
                <a:solidFill>
                  <a:srgbClr val="4D5156"/>
                </a:solidFill>
                <a:latin typeface="Segoe Script" panose="030B0504020000000003" pitchFamily="66" charset="0"/>
              </a:rPr>
              <a:t> —</a:t>
            </a:r>
            <a:r>
              <a:rPr lang="ru-RU" sz="10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мультипарадигменный</a:t>
            </a:r>
            <a:r>
              <a:rPr lang="ru-RU" sz="1000" dirty="0">
                <a:solidFill>
                  <a:srgbClr val="4D5156"/>
                </a:solidFill>
                <a:latin typeface="Segoe Script" panose="030B0504020000000003" pitchFamily="66" charset="0"/>
              </a:rPr>
              <a:t> язык программирования. Для создания приложений тестов викторин интерактивных приложений</a:t>
            </a:r>
            <a:endParaRPr lang="ru-RU" sz="1000" dirty="0">
              <a:latin typeface="Segoe Script" panose="030B0504020000000003" pitchFamily="66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E4B657-708D-4F7D-BF4B-C88FB74A89B5}"/>
              </a:ext>
            </a:extLst>
          </p:cNvPr>
          <p:cNvSpPr/>
          <p:nvPr/>
        </p:nvSpPr>
        <p:spPr>
          <a:xfrm>
            <a:off x="2505295" y="1236451"/>
            <a:ext cx="26333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Plickers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 </a:t>
            </a:r>
            <a:r>
              <a:rPr lang="ru-RU" sz="1000" dirty="0">
                <a:solidFill>
                  <a:srgbClr val="040C28"/>
                </a:solidFill>
                <a:latin typeface="Segoe Script" panose="030B0504020000000003" pitchFamily="66" charset="0"/>
              </a:rPr>
              <a:t>позволяет опрашивать класс , без необходимости студенческих устройств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. Просто дайте каждому студенту карту ("бумага </a:t>
            </a:r>
            <a:r>
              <a:rPr lang="ru-RU" sz="10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кликер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")</a:t>
            </a:r>
            <a:endParaRPr lang="ru-RU" sz="1000" dirty="0">
              <a:latin typeface="Segoe Script" panose="030B0504020000000003" pitchFamily="66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F00EE4F-63EB-4CA5-B573-FB06527B86A7}"/>
              </a:ext>
            </a:extLst>
          </p:cNvPr>
          <p:cNvSpPr/>
          <p:nvPr/>
        </p:nvSpPr>
        <p:spPr>
          <a:xfrm>
            <a:off x="2447167" y="2130673"/>
            <a:ext cx="2654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000000"/>
                </a:solidFill>
                <a:latin typeface="Segoe Script" panose="030B0504020000000003" pitchFamily="66" charset="0"/>
              </a:rPr>
              <a:t>ZipGrade</a:t>
            </a:r>
            <a:r>
              <a:rPr lang="ru-RU" sz="1000" dirty="0">
                <a:solidFill>
                  <a:srgbClr val="000000"/>
                </a:solidFill>
                <a:latin typeface="Segoe Script" panose="030B0504020000000003" pitchFamily="66" charset="0"/>
              </a:rPr>
              <a:t> — ресурс, который помогает создавать тесты и проверять их. Для этого нужно отсканировать работы учеников. Система отметит правильные ответы зеленым цветом, неправильные красным.</a:t>
            </a:r>
            <a:endParaRPr lang="ru-RU" sz="1000" dirty="0">
              <a:latin typeface="Segoe Script" panose="030B0504020000000003" pitchFamily="66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0B17460-7C19-4C69-AF09-0BBA44A77347}"/>
              </a:ext>
            </a:extLst>
          </p:cNvPr>
          <p:cNvSpPr/>
          <p:nvPr/>
        </p:nvSpPr>
        <p:spPr>
          <a:xfrm>
            <a:off x="5685343" y="130962"/>
            <a:ext cx="5101935" cy="798021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2597380-8822-4178-8026-B50F3D0C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308" y="3046045"/>
            <a:ext cx="8966662" cy="506513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FEFFFF6-87A7-45A0-8C04-D2B44455D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5852" y="3451292"/>
            <a:ext cx="1910370" cy="4052450"/>
          </a:xfrm>
          <a:prstGeom prst="roundRect">
            <a:avLst>
              <a:gd name="adj" fmla="val 966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61F076-5270-4809-BF7F-79022FE42CF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77" y="252121"/>
            <a:ext cx="939833" cy="93983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570115D-15D8-45B9-844B-0BC0CBD326E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9" y="1260021"/>
            <a:ext cx="990096" cy="1073079"/>
          </a:xfrm>
          <a:prstGeom prst="rect">
            <a:avLst/>
          </a:prstGeom>
        </p:spPr>
      </p:pic>
      <p:pic>
        <p:nvPicPr>
          <p:cNvPr id="38" name="Picture 2" descr="Приложения в Google Play – ZipGrade">
            <a:extLst>
              <a:ext uri="{FF2B5EF4-FFF2-40B4-BE49-F238E27FC236}">
                <a16:creationId xmlns:a16="http://schemas.microsoft.com/office/drawing/2014/main" id="{35EF9C77-A662-4E36-A91E-B733DAD9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84" y="2334597"/>
            <a:ext cx="865518" cy="8655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6EA2C89-6CA8-414D-B015-7BB0AE3567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8228" y="353909"/>
            <a:ext cx="1736307" cy="284620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A1A786F-3441-49C9-BB26-2AD1EEB014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94" y="3316462"/>
            <a:ext cx="1394537" cy="1564418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12B85CD-CB54-49F4-8A1F-7BAAB4299B75}"/>
              </a:ext>
            </a:extLst>
          </p:cNvPr>
          <p:cNvSpPr/>
          <p:nvPr/>
        </p:nvSpPr>
        <p:spPr>
          <a:xfrm>
            <a:off x="8132510" y="291150"/>
            <a:ext cx="27585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JavaScript</a:t>
            </a:r>
            <a:r>
              <a:rPr lang="ru-RU" sz="1000" dirty="0">
                <a:solidFill>
                  <a:srgbClr val="4D5156"/>
                </a:solidFill>
                <a:latin typeface="Segoe Script" panose="030B0504020000000003" pitchFamily="66" charset="0"/>
              </a:rPr>
              <a:t> —</a:t>
            </a:r>
            <a:r>
              <a:rPr lang="ru-RU" sz="10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мультипарадигменный</a:t>
            </a:r>
            <a:r>
              <a:rPr lang="ru-RU" sz="1000" dirty="0">
                <a:solidFill>
                  <a:srgbClr val="4D5156"/>
                </a:solidFill>
                <a:latin typeface="Segoe Script" panose="030B0504020000000003" pitchFamily="66" charset="0"/>
              </a:rPr>
              <a:t> язык программирования. Для создания приложений тестов викторин интерактивных приложений</a:t>
            </a:r>
            <a:endParaRPr lang="ru-RU" sz="1000" dirty="0">
              <a:latin typeface="Segoe Script" panose="030B0504020000000003" pitchFamily="66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F061C30-5103-405F-919C-BC7EFC72243B}"/>
              </a:ext>
            </a:extLst>
          </p:cNvPr>
          <p:cNvSpPr/>
          <p:nvPr/>
        </p:nvSpPr>
        <p:spPr>
          <a:xfrm>
            <a:off x="8190638" y="1297492"/>
            <a:ext cx="26333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Plickers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 </a:t>
            </a:r>
            <a:r>
              <a:rPr lang="ru-RU" sz="1000" dirty="0">
                <a:solidFill>
                  <a:srgbClr val="040C28"/>
                </a:solidFill>
                <a:latin typeface="Segoe Script" panose="030B0504020000000003" pitchFamily="66" charset="0"/>
              </a:rPr>
              <a:t>позволяет опрашивать класс , без необходимости студенческих устройств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. Просто дайте каждому студенту карту ("бумага </a:t>
            </a:r>
            <a:r>
              <a:rPr lang="ru-RU" sz="10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кликер</a:t>
            </a:r>
            <a:r>
              <a:rPr lang="ru-RU" sz="1000" dirty="0">
                <a:solidFill>
                  <a:srgbClr val="202124"/>
                </a:solidFill>
                <a:latin typeface="Segoe Script" panose="030B0504020000000003" pitchFamily="66" charset="0"/>
              </a:rPr>
              <a:t>")</a:t>
            </a:r>
            <a:endParaRPr lang="ru-RU" sz="1000" dirty="0">
              <a:latin typeface="Segoe Script" panose="030B0504020000000003" pitchFamily="66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8D791A2-2EC1-4474-9808-EA4FF2117077}"/>
              </a:ext>
            </a:extLst>
          </p:cNvPr>
          <p:cNvSpPr/>
          <p:nvPr/>
        </p:nvSpPr>
        <p:spPr>
          <a:xfrm>
            <a:off x="8132510" y="2191714"/>
            <a:ext cx="2654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err="1">
                <a:solidFill>
                  <a:srgbClr val="000000"/>
                </a:solidFill>
                <a:latin typeface="Segoe Script" panose="030B0504020000000003" pitchFamily="66" charset="0"/>
              </a:rPr>
              <a:t>ZipGrade</a:t>
            </a:r>
            <a:r>
              <a:rPr lang="ru-RU" sz="1000" dirty="0">
                <a:solidFill>
                  <a:srgbClr val="000000"/>
                </a:solidFill>
                <a:latin typeface="Segoe Script" panose="030B0504020000000003" pitchFamily="66" charset="0"/>
              </a:rPr>
              <a:t> — ресурс, который помогает создавать тесты и проверять их. Для этого нужно отсканировать работы учеников. Система отметит правильные ответы зеленым цветом, неправильные красным.</a:t>
            </a:r>
            <a:endParaRPr lang="ru-RU" sz="10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3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D6DDEB-E69D-49DA-9855-089897C7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" y="113062"/>
            <a:ext cx="5098618" cy="11234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EE67BA-94EB-438E-BEC5-84B87083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17" y="4040826"/>
            <a:ext cx="3664380" cy="419229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F8D13E-E3D4-4DD9-9FFC-125A96CB9020}"/>
              </a:ext>
            </a:extLst>
          </p:cNvPr>
          <p:cNvSpPr/>
          <p:nvPr/>
        </p:nvSpPr>
        <p:spPr>
          <a:xfrm>
            <a:off x="954255" y="232158"/>
            <a:ext cx="3213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КРЕСТОВЫЕ ПОХОДЫ. 1096-1270 гг.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1026" name="Picture 2" descr="Pope Urban II Clip Art free image download">
            <a:extLst>
              <a:ext uri="{FF2B5EF4-FFF2-40B4-BE49-F238E27FC236}">
                <a16:creationId xmlns:a16="http://schemas.microsoft.com/office/drawing/2014/main" id="{F14C8709-8182-4918-B503-1981107D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11" y="886296"/>
            <a:ext cx="2006535" cy="20746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C6B6785-6CE6-4882-ABCB-9143DC8B7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25" y="-2"/>
            <a:ext cx="5253552" cy="812006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AFD3EC4-725F-4025-AF5E-7BBCE70FE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93" y="1901479"/>
            <a:ext cx="5497503" cy="3189434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AD4BB62-CB80-4BD8-B8E2-5D936E27C83C}"/>
              </a:ext>
            </a:extLst>
          </p:cNvPr>
          <p:cNvSpPr/>
          <p:nvPr/>
        </p:nvSpPr>
        <p:spPr>
          <a:xfrm>
            <a:off x="336165" y="2960904"/>
            <a:ext cx="4457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202124"/>
                </a:solidFill>
                <a:latin typeface="Segoe Script" panose="030B0504020000000003" pitchFamily="66" charset="0"/>
              </a:rPr>
              <a:t>Крестовые походы – </a:t>
            </a:r>
            <a:r>
              <a:rPr lang="ru-RU" sz="1400" b="1" dirty="0">
                <a:solidFill>
                  <a:srgbClr val="040C28"/>
                </a:solidFill>
                <a:latin typeface="Segoe Script" panose="030B0504020000000003" pitchFamily="66" charset="0"/>
              </a:rPr>
              <a:t>вооруженные экспедиции народов христианского Запада, организованные церковью и папством Западной Европы, чтобы освободить Иерусалим и Святую Землю от мусульман и подчинить эти земли</a:t>
            </a:r>
            <a:r>
              <a:rPr lang="ru-RU" sz="1400" b="1" dirty="0">
                <a:solidFill>
                  <a:srgbClr val="202124"/>
                </a:solidFill>
                <a:latin typeface="Segoe Script" panose="030B0504020000000003" pitchFamily="66" charset="0"/>
              </a:rPr>
              <a:t>.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468A533-4665-43CE-A0FB-FE2FD7D89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" y="4672167"/>
            <a:ext cx="2586537" cy="29296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232B23C-4955-4FDA-8892-05ABDBF40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932">
            <a:off x="196732" y="945511"/>
            <a:ext cx="1847212" cy="202987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ECA5B47-10F5-4C4C-AAE0-EDCC35905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050">
            <a:off x="3318452" y="1137899"/>
            <a:ext cx="1306302" cy="143547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49B3EFF-EF1C-4D17-902F-3C4B90A9EC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3599544" y="1500171"/>
            <a:ext cx="744117" cy="744117"/>
          </a:xfrm>
          <a:prstGeom prst="rect">
            <a:avLst/>
          </a:prstGeom>
        </p:spPr>
      </p:pic>
      <p:sp>
        <p:nvSpPr>
          <p:cNvPr id="34" name="Лента: изогнутая и наклоненная вниз 33">
            <a:extLst>
              <a:ext uri="{FF2B5EF4-FFF2-40B4-BE49-F238E27FC236}">
                <a16:creationId xmlns:a16="http://schemas.microsoft.com/office/drawing/2014/main" id="{2CE565B4-A03F-494B-8280-708BBA13A023}"/>
              </a:ext>
            </a:extLst>
          </p:cNvPr>
          <p:cNvSpPr/>
          <p:nvPr/>
        </p:nvSpPr>
        <p:spPr>
          <a:xfrm>
            <a:off x="1762365" y="7601783"/>
            <a:ext cx="1633586" cy="45430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7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1A99B5C-C8E2-4107-8A99-409D213049F9}"/>
              </a:ext>
            </a:extLst>
          </p:cNvPr>
          <p:cNvSpPr/>
          <p:nvPr/>
        </p:nvSpPr>
        <p:spPr>
          <a:xfrm rot="367841">
            <a:off x="467620" y="142599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Урбан II 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0D836F-6807-4040-8673-32CB8CD741BB}"/>
              </a:ext>
            </a:extLst>
          </p:cNvPr>
          <p:cNvSpPr/>
          <p:nvPr/>
        </p:nvSpPr>
        <p:spPr>
          <a:xfrm>
            <a:off x="336165" y="5201810"/>
            <a:ext cx="2033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Религиозно-рыцарские ордена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CDDC984-7622-43A0-B5A4-7A65B06B4B83}"/>
              </a:ext>
            </a:extLst>
          </p:cNvPr>
          <p:cNvCxnSpPr>
            <a:cxnSpLocks/>
          </p:cNvCxnSpPr>
          <p:nvPr/>
        </p:nvCxnSpPr>
        <p:spPr>
          <a:xfrm>
            <a:off x="10842776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34A02B-8700-4054-8B1A-CBFF56BCE04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01" y="113062"/>
            <a:ext cx="5098618" cy="112345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AB4E341-7A18-4C76-AD0B-8B459496C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48" y="4040826"/>
            <a:ext cx="3664380" cy="4192299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A492B9-33E7-4540-9A77-3416EDB0BEC9}"/>
              </a:ext>
            </a:extLst>
          </p:cNvPr>
          <p:cNvSpPr/>
          <p:nvPr/>
        </p:nvSpPr>
        <p:spPr>
          <a:xfrm>
            <a:off x="6554586" y="232158"/>
            <a:ext cx="3213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КРЕСТОВЫЕ ПОХОДЫ. 1096-1270 гг.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pic>
        <p:nvPicPr>
          <p:cNvPr id="21" name="Picture 2" descr="Pope Urban II Clip Art free image download">
            <a:extLst>
              <a:ext uri="{FF2B5EF4-FFF2-40B4-BE49-F238E27FC236}">
                <a16:creationId xmlns:a16="http://schemas.microsoft.com/office/drawing/2014/main" id="{105A5259-D961-47F6-BFF0-66E0DD0F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42" y="886296"/>
            <a:ext cx="2006535" cy="20746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226814A-535D-4378-B2D8-F285BBA43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06" y="-2"/>
            <a:ext cx="5253552" cy="812006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F151DA8-4759-4CC3-980C-E27E9903A6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38" y="1901479"/>
            <a:ext cx="5497503" cy="318943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77C1641-6A02-4677-ADFD-8316BB9A37CC}"/>
              </a:ext>
            </a:extLst>
          </p:cNvPr>
          <p:cNvSpPr/>
          <p:nvPr/>
        </p:nvSpPr>
        <p:spPr>
          <a:xfrm>
            <a:off x="5936496" y="2960904"/>
            <a:ext cx="4457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202124"/>
                </a:solidFill>
                <a:latin typeface="Segoe Script" panose="030B0504020000000003" pitchFamily="66" charset="0"/>
              </a:rPr>
              <a:t>Крестовые походы – </a:t>
            </a:r>
            <a:r>
              <a:rPr lang="ru-RU" sz="1400" b="1" dirty="0">
                <a:solidFill>
                  <a:srgbClr val="040C28"/>
                </a:solidFill>
                <a:latin typeface="Segoe Script" panose="030B0504020000000003" pitchFamily="66" charset="0"/>
              </a:rPr>
              <a:t>вооруженные экспедиции народов христианского Запада, организованные церковью и папством Западной Европы, чтобы освободить Иерусалим и Святую Землю от мусульман и подчинить эти земли</a:t>
            </a:r>
            <a:r>
              <a:rPr lang="ru-RU" sz="1400" b="1" dirty="0">
                <a:solidFill>
                  <a:srgbClr val="202124"/>
                </a:solidFill>
                <a:latin typeface="Segoe Script" panose="030B0504020000000003" pitchFamily="66" charset="0"/>
              </a:rPr>
              <a:t>.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1585FBA-CD24-44AF-8425-87D14129BE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54" y="4672167"/>
            <a:ext cx="2586537" cy="292961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C00ABF-D390-42D0-AE86-21E4C57BD0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932">
            <a:off x="5797063" y="945511"/>
            <a:ext cx="1847212" cy="202987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63D4B59-0CD6-4041-800E-AC144C86BF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050">
            <a:off x="8918783" y="1137899"/>
            <a:ext cx="1306302" cy="143547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EA3ABC4-B580-4D99-84E7-9BD99035A0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9199875" y="1500171"/>
            <a:ext cx="744117" cy="744117"/>
          </a:xfrm>
          <a:prstGeom prst="rect">
            <a:avLst/>
          </a:prstGeom>
        </p:spPr>
      </p:pic>
      <p:sp>
        <p:nvSpPr>
          <p:cNvPr id="38" name="Лента: изогнутая и наклоненная вниз 37">
            <a:extLst>
              <a:ext uri="{FF2B5EF4-FFF2-40B4-BE49-F238E27FC236}">
                <a16:creationId xmlns:a16="http://schemas.microsoft.com/office/drawing/2014/main" id="{8441DE45-F402-4440-BCEC-8A183B3D9232}"/>
              </a:ext>
            </a:extLst>
          </p:cNvPr>
          <p:cNvSpPr/>
          <p:nvPr/>
        </p:nvSpPr>
        <p:spPr>
          <a:xfrm>
            <a:off x="7362696" y="7601783"/>
            <a:ext cx="1633586" cy="45430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7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60E6327-FE69-4905-9EAF-C95F807D58B8}"/>
              </a:ext>
            </a:extLst>
          </p:cNvPr>
          <p:cNvSpPr/>
          <p:nvPr/>
        </p:nvSpPr>
        <p:spPr>
          <a:xfrm rot="367841">
            <a:off x="6067951" y="142599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Урбан II 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83F9B70-B268-425F-A731-D0813595AE66}"/>
              </a:ext>
            </a:extLst>
          </p:cNvPr>
          <p:cNvSpPr/>
          <p:nvPr/>
        </p:nvSpPr>
        <p:spPr>
          <a:xfrm>
            <a:off x="5936496" y="5201810"/>
            <a:ext cx="2033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Религиозно-рыцарские ордена</a:t>
            </a:r>
            <a:endParaRPr lang="ru-RU" sz="1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6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5EA3784-E123-435B-8D03-FD7CCBCB66B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" y="132851"/>
            <a:ext cx="5098618" cy="915301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346A53F-921E-4155-A13A-8B7C80FFA123}"/>
              </a:ext>
            </a:extLst>
          </p:cNvPr>
          <p:cNvSpPr/>
          <p:nvPr/>
        </p:nvSpPr>
        <p:spPr>
          <a:xfrm>
            <a:off x="973630" y="239938"/>
            <a:ext cx="3268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ПРОДОЛЖЕНИЕ КРЕСТОВЫХ ПОХОДОВ.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77275B8-482D-46AC-901C-7747C8B5E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7" y="-24315"/>
            <a:ext cx="5253552" cy="812006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A42440C-379E-4C41-938F-0C9A6B2EB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008">
            <a:off x="308287" y="1011648"/>
            <a:ext cx="3570965" cy="5329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1072C24-D005-4A02-AC41-EF28422A6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12" y="3434760"/>
            <a:ext cx="3029094" cy="4543641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68F1279-CF62-46AE-A1B0-5DEE0472BF28}"/>
              </a:ext>
            </a:extLst>
          </p:cNvPr>
          <p:cNvSpPr/>
          <p:nvPr/>
        </p:nvSpPr>
        <p:spPr>
          <a:xfrm rot="21342484">
            <a:off x="498649" y="1688348"/>
            <a:ext cx="2117020" cy="90024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50" b="1" dirty="0">
                <a:latin typeface="Segoe Print" panose="02000600000000000000" pitchFamily="2" charset="0"/>
              </a:rPr>
              <a:t>1147-1149 гг. - второй крестовый поход - возглавили короли Франции и Германии - потерпел поражение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E3349FE-FC48-44CC-9E2B-79DF6DCADA5A}"/>
              </a:ext>
            </a:extLst>
          </p:cNvPr>
          <p:cNvSpPr/>
          <p:nvPr/>
        </p:nvSpPr>
        <p:spPr>
          <a:xfrm rot="21301664">
            <a:off x="613612" y="2693805"/>
            <a:ext cx="2084817" cy="8617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00" b="1" dirty="0">
                <a:latin typeface="Segoe Print" panose="02000600000000000000" pitchFamily="2" charset="0"/>
              </a:rPr>
              <a:t>1189-1192 гг. - третий крестовый поход - причина - Салах ад Дин </a:t>
            </a:r>
            <a:r>
              <a:rPr lang="ru-RU" sz="1000" b="1" dirty="0" err="1">
                <a:latin typeface="Segoe Print" panose="02000600000000000000" pitchFamily="2" charset="0"/>
              </a:rPr>
              <a:t>Айюби</a:t>
            </a:r>
            <a:r>
              <a:rPr lang="ru-RU" sz="1000" b="1" dirty="0">
                <a:latin typeface="Segoe Print" panose="02000600000000000000" pitchFamily="2" charset="0"/>
              </a:rPr>
              <a:t> -</a:t>
            </a:r>
          </a:p>
          <a:p>
            <a:pPr algn="ctr"/>
            <a:r>
              <a:rPr lang="ru-RU" sz="1000" b="1" dirty="0">
                <a:latin typeface="Segoe Print" panose="02000600000000000000" pitchFamily="2" charset="0"/>
              </a:rPr>
              <a:t>отвоевал Египет и в 1187 г. Иерусалим.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988DACB-803F-4737-A002-EF114806772F}"/>
              </a:ext>
            </a:extLst>
          </p:cNvPr>
          <p:cNvSpPr/>
          <p:nvPr/>
        </p:nvSpPr>
        <p:spPr>
          <a:xfrm rot="21226399">
            <a:off x="708077" y="3692559"/>
            <a:ext cx="2213352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900" b="1" dirty="0">
                <a:latin typeface="Segoe Print" panose="02000600000000000000" pitchFamily="2" charset="0"/>
              </a:rPr>
              <a:t>1202-1204 гг. - четвертый крестовый поход - организовал папа Иннокентий</a:t>
            </a:r>
          </a:p>
          <a:p>
            <a:pPr algn="ctr"/>
            <a:r>
              <a:rPr lang="ru-RU" sz="900" b="1" dirty="0">
                <a:latin typeface="Segoe Print" panose="02000600000000000000" pitchFamily="2" charset="0"/>
              </a:rPr>
              <a:t>II - захватили христианский Константинополь и основали Латинскую</a:t>
            </a:r>
          </a:p>
          <a:p>
            <a:pPr algn="ctr"/>
            <a:r>
              <a:rPr lang="ru-RU" sz="900" b="1" dirty="0">
                <a:latin typeface="Segoe Print" panose="02000600000000000000" pitchFamily="2" charset="0"/>
              </a:rPr>
              <a:t>империю (Византия).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93CD3F8-2713-4113-8B2F-E66ED1F9F268}"/>
              </a:ext>
            </a:extLst>
          </p:cNvPr>
          <p:cNvSpPr/>
          <p:nvPr/>
        </p:nvSpPr>
        <p:spPr>
          <a:xfrm rot="21203684">
            <a:off x="854371" y="4960461"/>
            <a:ext cx="2010872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900" b="1" dirty="0">
                <a:latin typeface="Segoe Print" panose="02000600000000000000" pitchFamily="2" charset="0"/>
              </a:rPr>
              <a:t>1270 г. 18 июля-31 октября </a:t>
            </a:r>
            <a:r>
              <a:rPr lang="ru-RU" sz="900" dirty="0">
                <a:latin typeface="Segoe Print" panose="02000600000000000000" pitchFamily="2" charset="0"/>
              </a:rPr>
              <a:t>- последний, восьмой крестовый поход - возглавил король </a:t>
            </a:r>
            <a:r>
              <a:rPr lang="ru-RU" sz="900" b="1" dirty="0">
                <a:latin typeface="Segoe Print" panose="02000600000000000000" pitchFamily="2" charset="0"/>
              </a:rPr>
              <a:t>Франции Людовик IX </a:t>
            </a:r>
            <a:r>
              <a:rPr lang="ru-RU" sz="900" dirty="0">
                <a:latin typeface="Segoe Print" panose="02000600000000000000" pitchFamily="2" charset="0"/>
              </a:rPr>
              <a:t>- закончился неудачей и гибелью короля.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FDABCBF-E877-4F81-BEF9-466FE978E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492">
            <a:off x="2997518" y="1292911"/>
            <a:ext cx="2039715" cy="2241408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56887A4-8DED-477B-82AA-123A5D65997D}"/>
              </a:ext>
            </a:extLst>
          </p:cNvPr>
          <p:cNvSpPr/>
          <p:nvPr/>
        </p:nvSpPr>
        <p:spPr>
          <a:xfrm rot="333762">
            <a:off x="2975519" y="1857412"/>
            <a:ext cx="2012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" b="1" dirty="0">
                <a:latin typeface="Segoe Script" panose="030B0504020000000003" pitchFamily="66" charset="0"/>
              </a:rPr>
              <a:t>Прекращение крестовых походов </a:t>
            </a:r>
            <a:r>
              <a:rPr lang="ru-RU" sz="1000" dirty="0">
                <a:latin typeface="Segoe Script" panose="030B0504020000000003" pitchFamily="66" charset="0"/>
              </a:rPr>
              <a:t>- стало выгоднее развивать производство и сельское хозяйство, чем воевать. </a:t>
            </a:r>
            <a:r>
              <a:rPr lang="ru-RU" sz="1000" b="1" dirty="0">
                <a:latin typeface="Segoe Script" panose="030B0504020000000003" pitchFamily="66" charset="0"/>
              </a:rPr>
              <a:t>Итог </a:t>
            </a:r>
            <a:r>
              <a:rPr lang="ru-RU" sz="1000" dirty="0">
                <a:latin typeface="Segoe Script" panose="030B0504020000000003" pitchFamily="66" charset="0"/>
              </a:rPr>
              <a:t>- не смогли создать сильное христианское государство на Востоке.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FFEEA55-7879-4B6C-A34A-624AC695E7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591">
            <a:off x="586108" y="6021874"/>
            <a:ext cx="1706595" cy="187534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FF1EDD7-1E03-4A03-BC4B-6F286EE05B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451">
            <a:off x="2238246" y="6392688"/>
            <a:ext cx="987006" cy="1084603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1F4E666-1373-4A70-BC3C-8C75D0A77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2432140" y="6650234"/>
            <a:ext cx="618628" cy="618628"/>
          </a:xfrm>
          <a:prstGeom prst="rect">
            <a:avLst/>
          </a:prstGeom>
        </p:spPr>
      </p:pic>
      <p:sp>
        <p:nvSpPr>
          <p:cNvPr id="50" name="Лента: изогнутая и наклоненная вниз 49">
            <a:extLst>
              <a:ext uri="{FF2B5EF4-FFF2-40B4-BE49-F238E27FC236}">
                <a16:creationId xmlns:a16="http://schemas.microsoft.com/office/drawing/2014/main" id="{68BF78A1-8408-4E93-9FC7-9BFB7E0E1E29}"/>
              </a:ext>
            </a:extLst>
          </p:cNvPr>
          <p:cNvSpPr/>
          <p:nvPr/>
        </p:nvSpPr>
        <p:spPr>
          <a:xfrm>
            <a:off x="1746469" y="7641445"/>
            <a:ext cx="1633586" cy="45430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8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9156364-BD8B-49D4-B617-9ECE5542309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80" y="158113"/>
            <a:ext cx="5098618" cy="91530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2084C3-A539-4B31-8C82-FC642893EE28}"/>
              </a:ext>
            </a:extLst>
          </p:cNvPr>
          <p:cNvSpPr/>
          <p:nvPr/>
        </p:nvSpPr>
        <p:spPr>
          <a:xfrm>
            <a:off x="6558747" y="265200"/>
            <a:ext cx="3268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ПРОДОЛЖЕНИЕ КРЕСТОВЫХ ПОХОДОВ.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2DB1117-277B-4439-9113-3F702ECD3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10" y="947"/>
            <a:ext cx="5253552" cy="812006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A0A5FD-52B2-4AE4-A90C-A34B069D4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008">
            <a:off x="5893404" y="1036910"/>
            <a:ext cx="3570965" cy="5329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370349D-F8C7-4DD0-86DF-D4A2E2E33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29" y="3460022"/>
            <a:ext cx="3029094" cy="454364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60B314B-41B5-4951-87BD-B7A8FB63101E}"/>
              </a:ext>
            </a:extLst>
          </p:cNvPr>
          <p:cNvSpPr/>
          <p:nvPr/>
        </p:nvSpPr>
        <p:spPr>
          <a:xfrm rot="21342484">
            <a:off x="6083766" y="1713610"/>
            <a:ext cx="2117020" cy="90024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50" b="1" dirty="0">
                <a:latin typeface="Segoe Print" panose="02000600000000000000" pitchFamily="2" charset="0"/>
              </a:rPr>
              <a:t>1147-1149 гг. - второй крестовый поход - возглавили короли Франции и Германии - потерпел поражение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BC4DC1E-9CF0-4FA3-A750-799A61583416}"/>
              </a:ext>
            </a:extLst>
          </p:cNvPr>
          <p:cNvSpPr/>
          <p:nvPr/>
        </p:nvSpPr>
        <p:spPr>
          <a:xfrm rot="21301664">
            <a:off x="6198729" y="2719067"/>
            <a:ext cx="2084817" cy="8617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00" b="1" dirty="0">
                <a:latin typeface="Segoe Print" panose="02000600000000000000" pitchFamily="2" charset="0"/>
              </a:rPr>
              <a:t>1189-1192 гг. - третий крестовый поход - причина - Салах ад Дин </a:t>
            </a:r>
            <a:r>
              <a:rPr lang="ru-RU" sz="1000" b="1" dirty="0" err="1">
                <a:latin typeface="Segoe Print" panose="02000600000000000000" pitchFamily="2" charset="0"/>
              </a:rPr>
              <a:t>Айюби</a:t>
            </a:r>
            <a:r>
              <a:rPr lang="ru-RU" sz="1000" b="1" dirty="0">
                <a:latin typeface="Segoe Print" panose="02000600000000000000" pitchFamily="2" charset="0"/>
              </a:rPr>
              <a:t> -</a:t>
            </a:r>
          </a:p>
          <a:p>
            <a:pPr algn="ctr"/>
            <a:r>
              <a:rPr lang="ru-RU" sz="1000" b="1" dirty="0">
                <a:latin typeface="Segoe Print" panose="02000600000000000000" pitchFamily="2" charset="0"/>
              </a:rPr>
              <a:t>отвоевал Египет и в 1187 г. Иерусалим.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00A6EFB-A046-4765-B906-4DCD880915C0}"/>
              </a:ext>
            </a:extLst>
          </p:cNvPr>
          <p:cNvSpPr/>
          <p:nvPr/>
        </p:nvSpPr>
        <p:spPr>
          <a:xfrm rot="21226399">
            <a:off x="6293194" y="3717821"/>
            <a:ext cx="2213352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900" b="1" dirty="0">
                <a:latin typeface="Segoe Print" panose="02000600000000000000" pitchFamily="2" charset="0"/>
              </a:rPr>
              <a:t>1202-1204 гг. - четвертый крестовый поход - организовал папа Иннокентий</a:t>
            </a:r>
          </a:p>
          <a:p>
            <a:pPr algn="ctr"/>
            <a:r>
              <a:rPr lang="ru-RU" sz="900" b="1" dirty="0">
                <a:latin typeface="Segoe Print" panose="02000600000000000000" pitchFamily="2" charset="0"/>
              </a:rPr>
              <a:t>II - захватили христианский Константинополь и основали Латинскую</a:t>
            </a:r>
          </a:p>
          <a:p>
            <a:pPr algn="ctr"/>
            <a:r>
              <a:rPr lang="ru-RU" sz="900" b="1" dirty="0">
                <a:latin typeface="Segoe Print" panose="02000600000000000000" pitchFamily="2" charset="0"/>
              </a:rPr>
              <a:t>империю (Византия).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953305-8A91-4F2B-8CDE-D4B97DED99C7}"/>
              </a:ext>
            </a:extLst>
          </p:cNvPr>
          <p:cNvSpPr/>
          <p:nvPr/>
        </p:nvSpPr>
        <p:spPr>
          <a:xfrm rot="21203684">
            <a:off x="6439488" y="4985723"/>
            <a:ext cx="2010872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900" b="1" dirty="0">
                <a:latin typeface="Segoe Print" panose="02000600000000000000" pitchFamily="2" charset="0"/>
              </a:rPr>
              <a:t>1270 г. 18 июля-31 октября </a:t>
            </a:r>
            <a:r>
              <a:rPr lang="ru-RU" sz="900" dirty="0">
                <a:latin typeface="Segoe Print" panose="02000600000000000000" pitchFamily="2" charset="0"/>
              </a:rPr>
              <a:t>- последний, восьмой крестовый поход - возглавил король </a:t>
            </a:r>
            <a:r>
              <a:rPr lang="ru-RU" sz="900" b="1" dirty="0">
                <a:latin typeface="Segoe Print" panose="02000600000000000000" pitchFamily="2" charset="0"/>
              </a:rPr>
              <a:t>Франции Людовик IX </a:t>
            </a:r>
            <a:r>
              <a:rPr lang="ru-RU" sz="900" dirty="0">
                <a:latin typeface="Segoe Print" panose="02000600000000000000" pitchFamily="2" charset="0"/>
              </a:rPr>
              <a:t>- закончился неудачей и гибелью короля.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DDFA86C-4D87-4376-B786-264F50C46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492">
            <a:off x="8582635" y="1318173"/>
            <a:ext cx="2039715" cy="2241408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4A102A2-757B-47D7-9C85-7FEA3602B57C}"/>
              </a:ext>
            </a:extLst>
          </p:cNvPr>
          <p:cNvSpPr/>
          <p:nvPr/>
        </p:nvSpPr>
        <p:spPr>
          <a:xfrm rot="333762">
            <a:off x="8560636" y="1882674"/>
            <a:ext cx="2012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" b="1" dirty="0">
                <a:latin typeface="Segoe Script" panose="030B0504020000000003" pitchFamily="66" charset="0"/>
              </a:rPr>
              <a:t>Прекращение крестовых походов </a:t>
            </a:r>
            <a:r>
              <a:rPr lang="ru-RU" sz="1000" dirty="0">
                <a:latin typeface="Segoe Script" panose="030B0504020000000003" pitchFamily="66" charset="0"/>
              </a:rPr>
              <a:t>- стало выгоднее развивать производство и сельское хозяйство, чем воевать. </a:t>
            </a:r>
            <a:r>
              <a:rPr lang="ru-RU" sz="1000" b="1" dirty="0">
                <a:latin typeface="Segoe Script" panose="030B0504020000000003" pitchFamily="66" charset="0"/>
              </a:rPr>
              <a:t>Итог </a:t>
            </a:r>
            <a:r>
              <a:rPr lang="ru-RU" sz="1000" dirty="0">
                <a:latin typeface="Segoe Script" panose="030B0504020000000003" pitchFamily="66" charset="0"/>
              </a:rPr>
              <a:t>- не смогли создать сильное христианское государство на Востоке.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D485802-72D0-4A46-8E7E-DB1EB6B70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591">
            <a:off x="6171225" y="6047136"/>
            <a:ext cx="1706595" cy="187534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56A3561-FAFE-41A2-AA75-2DB860C5FF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451">
            <a:off x="7823363" y="6417950"/>
            <a:ext cx="987006" cy="108460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A262C1A-8280-4B26-AC7C-0C7CE976C4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8017257" y="6675496"/>
            <a:ext cx="618628" cy="618628"/>
          </a:xfrm>
          <a:prstGeom prst="rect">
            <a:avLst/>
          </a:prstGeom>
        </p:spPr>
      </p:pic>
      <p:sp>
        <p:nvSpPr>
          <p:cNvPr id="36" name="Лента: изогнутая и наклоненная вниз 35">
            <a:extLst>
              <a:ext uri="{FF2B5EF4-FFF2-40B4-BE49-F238E27FC236}">
                <a16:creationId xmlns:a16="http://schemas.microsoft.com/office/drawing/2014/main" id="{EB1C5849-D40E-40BE-A0C9-91D15541D000}"/>
              </a:ext>
            </a:extLst>
          </p:cNvPr>
          <p:cNvSpPr/>
          <p:nvPr/>
        </p:nvSpPr>
        <p:spPr>
          <a:xfrm>
            <a:off x="7331586" y="7666707"/>
            <a:ext cx="1633586" cy="454303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6017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67F340-6279-4672-A45A-5460FABE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" y="1853360"/>
            <a:ext cx="5171476" cy="63637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040920-1C40-433E-90DB-B5C045EDC6F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" y="132851"/>
            <a:ext cx="5098618" cy="915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6161BD-25E1-496A-8AA3-5EB4AB16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5253552" cy="812006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7B881B-25CE-4BCB-AB2B-258C9C370517}"/>
              </a:ext>
            </a:extLst>
          </p:cNvPr>
          <p:cNvSpPr/>
          <p:nvPr/>
        </p:nvSpPr>
        <p:spPr>
          <a:xfrm>
            <a:off x="873354" y="231810"/>
            <a:ext cx="3392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САМОБЫТНОСТЬ СРЕДНЕВЕКОВЫХ</a:t>
            </a: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ГОРОДОВ ЕВРОПЫ.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EBEA9F-CB42-4149-9425-D6BC8C237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615">
            <a:off x="2361601" y="721533"/>
            <a:ext cx="2629970" cy="39253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0C647E-52A7-4776-ADA1-1A2E48136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660">
            <a:off x="316832" y="833844"/>
            <a:ext cx="1419056" cy="15593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16116B-06D1-45F2-B29A-64372FA18D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5431">
            <a:off x="1524193" y="692929"/>
            <a:ext cx="1153857" cy="12679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0C7B0B-4B22-4BDB-95D6-A3D147C1CA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1770495" y="1053756"/>
            <a:ext cx="618628" cy="6186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2E77B3-322A-47AA-9913-690821B590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23">
            <a:off x="1447882" y="5637164"/>
            <a:ext cx="1706595" cy="1875348"/>
          </a:xfrm>
          <a:prstGeom prst="rect">
            <a:avLst/>
          </a:prstGeom>
        </p:spPr>
      </p:pic>
      <p:sp>
        <p:nvSpPr>
          <p:cNvPr id="17" name="Лента: изогнутая и наклоненная вниз 16">
            <a:extLst>
              <a:ext uri="{FF2B5EF4-FFF2-40B4-BE49-F238E27FC236}">
                <a16:creationId xmlns:a16="http://schemas.microsoft.com/office/drawing/2014/main" id="{F7397542-43B0-433D-A60E-1036CDA8E6FD}"/>
              </a:ext>
            </a:extLst>
          </p:cNvPr>
          <p:cNvSpPr/>
          <p:nvPr/>
        </p:nvSpPr>
        <p:spPr>
          <a:xfrm>
            <a:off x="1752949" y="7466367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9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41CE018-FA54-4370-B2D4-DB3AADD5BB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3148918" y="5999971"/>
            <a:ext cx="1706595" cy="187534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8A1DE6-D242-4962-BE8E-AF7E5F5BCC25}"/>
              </a:ext>
            </a:extLst>
          </p:cNvPr>
          <p:cNvSpPr/>
          <p:nvPr/>
        </p:nvSpPr>
        <p:spPr>
          <a:xfrm rot="654194">
            <a:off x="1741262" y="6082037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Ратуша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5CFA42C-7241-4F96-ADBA-AFBC40B4BD80}"/>
              </a:ext>
            </a:extLst>
          </p:cNvPr>
          <p:cNvSpPr/>
          <p:nvPr/>
        </p:nvSpPr>
        <p:spPr>
          <a:xfrm rot="21084799">
            <a:off x="3381041" y="6374395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Сеньоры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923D5AC-13BB-4235-962F-3CFC5B8E9DBB}"/>
              </a:ext>
            </a:extLst>
          </p:cNvPr>
          <p:cNvSpPr/>
          <p:nvPr/>
        </p:nvSpPr>
        <p:spPr>
          <a:xfrm rot="21399642">
            <a:off x="2718192" y="1278218"/>
            <a:ext cx="1988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Союзы-братства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CFC5091-6DB3-4818-B82B-80E01E91336D}"/>
              </a:ext>
            </a:extLst>
          </p:cNvPr>
          <p:cNvSpPr/>
          <p:nvPr/>
        </p:nvSpPr>
        <p:spPr>
          <a:xfrm rot="21292862">
            <a:off x="3034944" y="24529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Союзы-цеха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DA20EC-D0C5-4DF5-91B5-597585FB3BA3}"/>
              </a:ext>
            </a:extLst>
          </p:cNvPr>
          <p:cNvSpPr/>
          <p:nvPr/>
        </p:nvSpPr>
        <p:spPr>
          <a:xfrm rot="517042">
            <a:off x="422824" y="1196240"/>
            <a:ext cx="1112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Фактории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2E780CF-9B9F-463B-99A7-7E34D183786C}"/>
              </a:ext>
            </a:extLst>
          </p:cNvPr>
          <p:cNvCxnSpPr>
            <a:cxnSpLocks/>
          </p:cNvCxnSpPr>
          <p:nvPr/>
        </p:nvCxnSpPr>
        <p:spPr>
          <a:xfrm>
            <a:off x="10810771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AF76F43-90E5-425E-9E39-63C887DA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60" y="1853360"/>
            <a:ext cx="5171476" cy="636378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433450-5A54-4EB7-9D3E-9E7DE826145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9" y="132851"/>
            <a:ext cx="5098618" cy="91530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E0EE74-C7D8-4B42-8EE4-590F9A0A0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6" y="-2"/>
            <a:ext cx="5253552" cy="8120063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442FC72-04A6-4B90-9468-90DDABE10F83}"/>
              </a:ext>
            </a:extLst>
          </p:cNvPr>
          <p:cNvSpPr/>
          <p:nvPr/>
        </p:nvSpPr>
        <p:spPr>
          <a:xfrm>
            <a:off x="6441680" y="231810"/>
            <a:ext cx="3392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САМОБЫТНОСТЬ СРЕДНЕВЕКОВЫХ</a:t>
            </a: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ГОРОДОВ ЕВРОПЫ.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9211B74-44C7-4B93-8041-876F2FC78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615">
            <a:off x="7929927" y="721533"/>
            <a:ext cx="2629970" cy="392532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FF9446F-DC2A-4270-8139-0C9BD7FF1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660">
            <a:off x="5885158" y="833844"/>
            <a:ext cx="1419056" cy="155937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B9B4CFD-3AFA-4E5B-AD29-659C698A0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5431">
            <a:off x="7092519" y="692929"/>
            <a:ext cx="1153857" cy="126795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CC2DA8F-32E2-448A-ADB7-CAA2C3A2C9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142">
            <a:off x="7338821" y="1053756"/>
            <a:ext cx="618628" cy="61862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96A48D2-820F-4B40-BE3B-D698EE4DC3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23">
            <a:off x="7016208" y="5637164"/>
            <a:ext cx="1706595" cy="1875348"/>
          </a:xfrm>
          <a:prstGeom prst="rect">
            <a:avLst/>
          </a:prstGeom>
        </p:spPr>
      </p:pic>
      <p:sp>
        <p:nvSpPr>
          <p:cNvPr id="32" name="Лента: изогнутая и наклоненная вниз 31">
            <a:extLst>
              <a:ext uri="{FF2B5EF4-FFF2-40B4-BE49-F238E27FC236}">
                <a16:creationId xmlns:a16="http://schemas.microsoft.com/office/drawing/2014/main" id="{C4DF6DBC-139B-4A52-AF8B-5AB95072C47F}"/>
              </a:ext>
            </a:extLst>
          </p:cNvPr>
          <p:cNvSpPr/>
          <p:nvPr/>
        </p:nvSpPr>
        <p:spPr>
          <a:xfrm>
            <a:off x="7321275" y="7466367"/>
            <a:ext cx="1633586" cy="564281"/>
          </a:xfrm>
          <a:prstGeom prst="ellipseRibbon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Script" panose="030B0504020000000003" pitchFamily="66" charset="0"/>
              </a:rPr>
              <a:t>9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020653E-50C7-4267-950C-7A57693CB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090">
            <a:off x="8717244" y="5999971"/>
            <a:ext cx="1706595" cy="1875348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5AA320C-C943-415D-B99A-CDFF05BB9A74}"/>
              </a:ext>
            </a:extLst>
          </p:cNvPr>
          <p:cNvSpPr/>
          <p:nvPr/>
        </p:nvSpPr>
        <p:spPr>
          <a:xfrm rot="654194">
            <a:off x="7309588" y="6082037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Ратуша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6E68133-D4B2-4F28-9336-943BEBA43FE3}"/>
              </a:ext>
            </a:extLst>
          </p:cNvPr>
          <p:cNvSpPr/>
          <p:nvPr/>
        </p:nvSpPr>
        <p:spPr>
          <a:xfrm rot="21084799">
            <a:off x="8949367" y="6374395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Сеньоры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557FEC0-561F-44CD-A498-927C0AFCDB1C}"/>
              </a:ext>
            </a:extLst>
          </p:cNvPr>
          <p:cNvSpPr/>
          <p:nvPr/>
        </p:nvSpPr>
        <p:spPr>
          <a:xfrm rot="21399642">
            <a:off x="8286518" y="1278218"/>
            <a:ext cx="1988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Союзы-братства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27F8740-F454-4EA3-8293-CD730017738F}"/>
              </a:ext>
            </a:extLst>
          </p:cNvPr>
          <p:cNvSpPr/>
          <p:nvPr/>
        </p:nvSpPr>
        <p:spPr>
          <a:xfrm rot="21292862">
            <a:off x="8603270" y="24529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Союзы-цеха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7A628DC-9AEE-4259-86B6-BDB04FC3C4B8}"/>
              </a:ext>
            </a:extLst>
          </p:cNvPr>
          <p:cNvSpPr/>
          <p:nvPr/>
        </p:nvSpPr>
        <p:spPr>
          <a:xfrm rot="517042">
            <a:off x="5991150" y="1196240"/>
            <a:ext cx="1112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latin typeface="Segoe Script" panose="030B0504020000000003" pitchFamily="66" charset="0"/>
              </a:rPr>
              <a:t>Фактории</a:t>
            </a:r>
            <a:endParaRPr lang="ru-RU" sz="12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2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842F3-8460-4122-8EC4-D5BCB8DF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3" y="2159226"/>
            <a:ext cx="5103531" cy="318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DD788-1866-4586-BF80-47CB44D7196D}"/>
              </a:ext>
            </a:extLst>
          </p:cNvPr>
          <p:cNvSpPr txBox="1"/>
          <p:nvPr/>
        </p:nvSpPr>
        <p:spPr>
          <a:xfrm>
            <a:off x="630568" y="3114598"/>
            <a:ext cx="4120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Segoe Print" panose="02000600000000000000" pitchFamily="2" charset="0"/>
              </a:rPr>
              <a:t>ИСТОРИЯ УЗБЕКИСТАНА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B74DB6-0DB0-446C-BD63-93BF07736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6133F1-6EF3-432D-9D5C-118C402CE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E4196FB9-69F7-456B-A181-9FF24DBF3CF3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80CE34E-88DB-4026-8428-7F9C0EBE256A}"/>
              </a:ext>
            </a:extLst>
          </p:cNvPr>
          <p:cNvCxnSpPr>
            <a:cxnSpLocks/>
          </p:cNvCxnSpPr>
          <p:nvPr/>
        </p:nvCxnSpPr>
        <p:spPr>
          <a:xfrm>
            <a:off x="10848571" y="23735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90DF9B-B78F-4C0E-B611-1C7C1CFA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39" y="2182962"/>
            <a:ext cx="5103531" cy="3189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911EF-39A2-4A8D-BE8E-E446C3F2D12B}"/>
              </a:ext>
            </a:extLst>
          </p:cNvPr>
          <p:cNvSpPr txBox="1"/>
          <p:nvPr/>
        </p:nvSpPr>
        <p:spPr>
          <a:xfrm>
            <a:off x="6236694" y="3138334"/>
            <a:ext cx="4120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Segoe Print" panose="02000600000000000000" pitchFamily="2" charset="0"/>
              </a:rPr>
              <a:t>ИСТОРИЯ УЗБЕКИСТАНА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12D9EF-8B12-41A8-987B-4FFE37EAD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14031" y="4214592"/>
            <a:ext cx="2111752" cy="56991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7645E4-B878-40FF-BF20-49BCE0DF9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6162" y="-1746245"/>
            <a:ext cx="2111752" cy="5699187"/>
          </a:xfrm>
          <a:prstGeom prst="rect">
            <a:avLst/>
          </a:prstGeom>
        </p:spPr>
      </p:pic>
      <p:sp>
        <p:nvSpPr>
          <p:cNvPr id="16" name="Пятиугольник 15">
            <a:extLst>
              <a:ext uri="{FF2B5EF4-FFF2-40B4-BE49-F238E27FC236}">
                <a16:creationId xmlns:a16="http://schemas.microsoft.com/office/drawing/2014/main" id="{721DC979-011C-4A11-8D4B-D8022124741A}"/>
              </a:ext>
            </a:extLst>
          </p:cNvPr>
          <p:cNvSpPr/>
          <p:nvPr/>
        </p:nvSpPr>
        <p:spPr>
          <a:xfrm>
            <a:off x="7743878" y="7424675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3924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7393974-B654-4E1B-808D-E15F10278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231">
            <a:off x="2020368" y="3018367"/>
            <a:ext cx="2910004" cy="286449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4BE121C-43BA-4EBB-9887-6B7C4C2EB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B5BA3A-9730-45C6-AB48-DB0720FA3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84CF9DF-915A-459B-AF1B-A5DB7CE41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3" y="17570"/>
            <a:ext cx="5253979" cy="8120063"/>
          </a:xfrm>
          <a:prstGeom prst="rect">
            <a:avLst/>
          </a:prstGeom>
        </p:spPr>
      </p:pic>
      <p:sp>
        <p:nvSpPr>
          <p:cNvPr id="29" name="Лента: наклоненная вверх 28">
            <a:extLst>
              <a:ext uri="{FF2B5EF4-FFF2-40B4-BE49-F238E27FC236}">
                <a16:creationId xmlns:a16="http://schemas.microsoft.com/office/drawing/2014/main" id="{EA88D835-77F7-4684-8E92-622D8EEA87B8}"/>
              </a:ext>
            </a:extLst>
          </p:cNvPr>
          <p:cNvSpPr/>
          <p:nvPr/>
        </p:nvSpPr>
        <p:spPr>
          <a:xfrm>
            <a:off x="833694" y="130258"/>
            <a:ext cx="3460173" cy="749905"/>
          </a:xfrm>
          <a:prstGeom prst="ribbon2">
            <a:avLst>
              <a:gd name="adj1" fmla="val 25239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Государство </a:t>
            </a:r>
            <a:r>
              <a:rPr lang="ru-RU" sz="1200" b="1" dirty="0" err="1">
                <a:latin typeface="Segoe Script" panose="030B0504020000000003" pitchFamily="66" charset="0"/>
              </a:rPr>
              <a:t>Самманидов</a:t>
            </a:r>
            <a:r>
              <a:rPr lang="ru-RU" sz="1200" b="1" dirty="0">
                <a:latin typeface="Segoe Script" panose="030B0504020000000003" pitchFamily="66" charset="0"/>
              </a:rPr>
              <a:t> (</a:t>
            </a:r>
            <a:r>
              <a:rPr lang="en-US" sz="1200" b="1" dirty="0">
                <a:latin typeface="Segoe Script" panose="030B0504020000000003" pitchFamily="66" charset="0"/>
              </a:rPr>
              <a:t>888-999)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sp>
        <p:nvSpPr>
          <p:cNvPr id="7" name="Пятиугольник 6">
            <a:extLst>
              <a:ext uri="{FF2B5EF4-FFF2-40B4-BE49-F238E27FC236}">
                <a16:creationId xmlns:a16="http://schemas.microsoft.com/office/drawing/2014/main" id="{04451ECF-6D9D-4423-A0AF-345046451E16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56E16E5-1C1D-4263-B918-936C0A17D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" y="735337"/>
            <a:ext cx="5023280" cy="2951018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F9F18F6-C79A-4A57-9E2D-B3F18C793DAF}"/>
              </a:ext>
            </a:extLst>
          </p:cNvPr>
          <p:cNvSpPr/>
          <p:nvPr/>
        </p:nvSpPr>
        <p:spPr>
          <a:xfrm>
            <a:off x="833694" y="1396220"/>
            <a:ext cx="3774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Саманиды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были </a:t>
            </a:r>
            <a:r>
              <a:rPr lang="ru-RU" sz="1100" b="1" dirty="0">
                <a:solidFill>
                  <a:srgbClr val="040C28"/>
                </a:solidFill>
                <a:latin typeface="Segoe Script" panose="030B0504020000000003" pitchFamily="66" charset="0"/>
              </a:rPr>
              <a:t>первой местной династией после арабского владычества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. </a:t>
            </a:r>
            <a:r>
              <a:rPr lang="ru-RU" sz="1100" b="1" dirty="0">
                <a:latin typeface="Segoe Script" panose="030B0504020000000003" pitchFamily="66" charset="0"/>
              </a:rPr>
              <a:t>Основатель династии </a:t>
            </a:r>
            <a:r>
              <a:rPr lang="ru-RU" sz="1100" b="1" dirty="0" err="1">
                <a:latin typeface="Segoe Script" panose="030B0504020000000003" pitchFamily="66" charset="0"/>
              </a:rPr>
              <a:t>Саманидов</a:t>
            </a:r>
            <a:r>
              <a:rPr lang="ru-RU" sz="1100" b="1" dirty="0">
                <a:latin typeface="Segoe Script" panose="030B0504020000000003" pitchFamily="66" charset="0"/>
              </a:rPr>
              <a:t> - Бахрам </a:t>
            </a:r>
            <a:r>
              <a:rPr lang="ru-RU" sz="1100" b="1" dirty="0" err="1">
                <a:latin typeface="Segoe Script" panose="030B0504020000000003" pitchFamily="66" charset="0"/>
              </a:rPr>
              <a:t>Чубин</a:t>
            </a:r>
            <a:r>
              <a:rPr lang="ru-RU" sz="1100" b="1" dirty="0">
                <a:latin typeface="Segoe Script" panose="030B0504020000000003" pitchFamily="66" charset="0"/>
              </a:rPr>
              <a:t> (VI век),затем Исмаил </a:t>
            </a:r>
            <a:r>
              <a:rPr lang="ru-RU" sz="1100" b="1" dirty="0" err="1">
                <a:latin typeface="Segoe Script" panose="030B0504020000000003" pitchFamily="66" charset="0"/>
              </a:rPr>
              <a:t>Самани</a:t>
            </a:r>
            <a:endParaRPr lang="ru-RU" sz="1100" b="1" dirty="0">
              <a:latin typeface="Segoe Script" panose="030B0504020000000003" pitchFamily="66" charset="0"/>
            </a:endParaRP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Правитель Мавераннахра - </a:t>
            </a:r>
            <a:r>
              <a:rPr lang="ru-RU" sz="1100" b="1" dirty="0" err="1">
                <a:latin typeface="Segoe Script" panose="030B0504020000000003" pitchFamily="66" charset="0"/>
              </a:rPr>
              <a:t>Наср</a:t>
            </a:r>
            <a:r>
              <a:rPr lang="ru-RU" sz="1100" b="1" dirty="0">
                <a:latin typeface="Segoe Script" panose="030B0504020000000003" pitchFamily="66" charset="0"/>
              </a:rPr>
              <a:t> переносит столицу в Самарканд.</a:t>
            </a: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888 г.- Исмаил </a:t>
            </a:r>
            <a:r>
              <a:rPr lang="ru-RU" sz="1100" b="1" dirty="0" err="1">
                <a:latin typeface="Segoe Script" panose="030B0504020000000003" pitchFamily="66" charset="0"/>
              </a:rPr>
              <a:t>Самани</a:t>
            </a:r>
            <a:r>
              <a:rPr lang="ru-RU" sz="1100" b="1" dirty="0">
                <a:latin typeface="Segoe Script" panose="030B0504020000000003" pitchFamily="66" charset="0"/>
              </a:rPr>
              <a:t> правитель Мавераннахра</a:t>
            </a:r>
          </a:p>
          <a:p>
            <a:pPr algn="ctr"/>
            <a:endParaRPr lang="ru-RU" sz="1400" b="1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DC7349E-FD10-417F-AF65-CA06E64A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8" y="3390689"/>
            <a:ext cx="1803253" cy="2313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188F4C4-6FD0-43DB-8CC2-A580AC18B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369184" y="5612133"/>
            <a:ext cx="1735624" cy="170848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12CEC22-8AF1-4DDB-9C5C-63BB5A838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2806177" y="5544161"/>
            <a:ext cx="1962487" cy="193179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7D56824-AB92-4DC0-9F92-B15A146D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39">
            <a:off x="3984035" y="210775"/>
            <a:ext cx="1119429" cy="1101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83642B-2861-479A-9CE7-3386622349FB}"/>
              </a:ext>
            </a:extLst>
          </p:cNvPr>
          <p:cNvSpPr txBox="1"/>
          <p:nvPr/>
        </p:nvSpPr>
        <p:spPr>
          <a:xfrm rot="21400922">
            <a:off x="2212498" y="3595267"/>
            <a:ext cx="252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Исмаил </a:t>
            </a:r>
            <a:r>
              <a:rPr lang="ru-RU" b="1" dirty="0" err="1">
                <a:latin typeface="Segoe Script" panose="030B0504020000000003" pitchFamily="66" charset="0"/>
              </a:rPr>
              <a:t>Самани</a:t>
            </a:r>
            <a:endParaRPr lang="ru-RU" b="1" dirty="0">
              <a:latin typeface="Segoe Script" panose="030B0504020000000003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A90515-20AB-42DB-8D7A-3F1E4C40071E}"/>
              </a:ext>
            </a:extLst>
          </p:cNvPr>
          <p:cNvSpPr txBox="1"/>
          <p:nvPr/>
        </p:nvSpPr>
        <p:spPr>
          <a:xfrm rot="513499">
            <a:off x="3326917" y="6007138"/>
            <a:ext cx="115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Script" panose="030B0504020000000003" pitchFamily="66" charset="0"/>
              </a:rPr>
              <a:t>Визирь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27825-EAD7-4C13-B855-AE86B111442B}"/>
              </a:ext>
            </a:extLst>
          </p:cNvPr>
          <p:cNvSpPr txBox="1"/>
          <p:nvPr/>
        </p:nvSpPr>
        <p:spPr>
          <a:xfrm rot="21256033">
            <a:off x="625709" y="6059716"/>
            <a:ext cx="122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Script" panose="030B0504020000000003" pitchFamily="66" charset="0"/>
              </a:rPr>
              <a:t>Бухара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54AE09D-96B8-4796-871E-C6CE40595B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7">
            <a:off x="4206800" y="484751"/>
            <a:ext cx="673900" cy="673900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EC87D2F1-AFF2-4082-8743-F3CB121EF625}"/>
              </a:ext>
            </a:extLst>
          </p:cNvPr>
          <p:cNvCxnSpPr>
            <a:cxnSpLocks/>
          </p:cNvCxnSpPr>
          <p:nvPr/>
        </p:nvCxnSpPr>
        <p:spPr>
          <a:xfrm>
            <a:off x="1085137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211377-7A69-4D81-A677-132AC001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231">
            <a:off x="7629298" y="3018367"/>
            <a:ext cx="2910004" cy="286449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007892-D6EB-4FA1-A8BC-BE9631A6D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16835" y="4190856"/>
            <a:ext cx="2111752" cy="569918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05894B2-4E35-4A96-BA01-E388FA79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8966" y="-1769981"/>
            <a:ext cx="2111752" cy="569918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BFD7602-C5F8-4DF4-82F4-A7B2C7B7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77" y="17570"/>
            <a:ext cx="5253979" cy="8120063"/>
          </a:xfrm>
          <a:prstGeom prst="rect">
            <a:avLst/>
          </a:prstGeom>
        </p:spPr>
      </p:pic>
      <p:sp>
        <p:nvSpPr>
          <p:cNvPr id="33" name="Лента: наклоненная вверх 32">
            <a:extLst>
              <a:ext uri="{FF2B5EF4-FFF2-40B4-BE49-F238E27FC236}">
                <a16:creationId xmlns:a16="http://schemas.microsoft.com/office/drawing/2014/main" id="{D20B6510-AEB9-4D8C-8A30-31E52B9DF203}"/>
              </a:ext>
            </a:extLst>
          </p:cNvPr>
          <p:cNvSpPr/>
          <p:nvPr/>
        </p:nvSpPr>
        <p:spPr>
          <a:xfrm>
            <a:off x="6442624" y="130258"/>
            <a:ext cx="3460173" cy="749905"/>
          </a:xfrm>
          <a:prstGeom prst="ribbon2">
            <a:avLst>
              <a:gd name="adj1" fmla="val 25239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Государство </a:t>
            </a:r>
            <a:r>
              <a:rPr lang="ru-RU" sz="1200" b="1" dirty="0" err="1">
                <a:latin typeface="Segoe Script" panose="030B0504020000000003" pitchFamily="66" charset="0"/>
              </a:rPr>
              <a:t>Самманидов</a:t>
            </a:r>
            <a:r>
              <a:rPr lang="ru-RU" sz="1200" b="1" dirty="0">
                <a:latin typeface="Segoe Script" panose="030B0504020000000003" pitchFamily="66" charset="0"/>
              </a:rPr>
              <a:t> (</a:t>
            </a:r>
            <a:r>
              <a:rPr lang="en-US" sz="1200" b="1" dirty="0">
                <a:latin typeface="Segoe Script" panose="030B0504020000000003" pitchFamily="66" charset="0"/>
              </a:rPr>
              <a:t>888-999)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sp>
        <p:nvSpPr>
          <p:cNvPr id="37" name="Пятиугольник 36">
            <a:extLst>
              <a:ext uri="{FF2B5EF4-FFF2-40B4-BE49-F238E27FC236}">
                <a16:creationId xmlns:a16="http://schemas.microsoft.com/office/drawing/2014/main" id="{1F0071A8-6654-434C-9759-6EEC66B12405}"/>
              </a:ext>
            </a:extLst>
          </p:cNvPr>
          <p:cNvSpPr/>
          <p:nvPr/>
        </p:nvSpPr>
        <p:spPr>
          <a:xfrm>
            <a:off x="774668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1AEF1D0-9BC2-4FA4-A7D1-79D0ED1F4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35" y="735337"/>
            <a:ext cx="5023280" cy="2951018"/>
          </a:xfrm>
          <a:prstGeom prst="rect">
            <a:avLst/>
          </a:prstGeo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FEF82E0-C634-498B-9F7F-9B90E8ABB5D5}"/>
              </a:ext>
            </a:extLst>
          </p:cNvPr>
          <p:cNvSpPr/>
          <p:nvPr/>
        </p:nvSpPr>
        <p:spPr>
          <a:xfrm>
            <a:off x="6442624" y="1396220"/>
            <a:ext cx="3774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Саманиды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были </a:t>
            </a:r>
            <a:r>
              <a:rPr lang="ru-RU" sz="1100" b="1" dirty="0">
                <a:solidFill>
                  <a:srgbClr val="040C28"/>
                </a:solidFill>
                <a:latin typeface="Segoe Script" panose="030B0504020000000003" pitchFamily="66" charset="0"/>
              </a:rPr>
              <a:t>первой местной династией после арабского владычества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. </a:t>
            </a:r>
            <a:r>
              <a:rPr lang="ru-RU" sz="1100" b="1" dirty="0">
                <a:latin typeface="Segoe Script" panose="030B0504020000000003" pitchFamily="66" charset="0"/>
              </a:rPr>
              <a:t>Основатель династии </a:t>
            </a:r>
            <a:r>
              <a:rPr lang="ru-RU" sz="1100" b="1" dirty="0" err="1">
                <a:latin typeface="Segoe Script" panose="030B0504020000000003" pitchFamily="66" charset="0"/>
              </a:rPr>
              <a:t>Саманидов</a:t>
            </a:r>
            <a:r>
              <a:rPr lang="ru-RU" sz="1100" b="1" dirty="0">
                <a:latin typeface="Segoe Script" panose="030B0504020000000003" pitchFamily="66" charset="0"/>
              </a:rPr>
              <a:t> - Бахрам </a:t>
            </a:r>
            <a:r>
              <a:rPr lang="ru-RU" sz="1100" b="1" dirty="0" err="1">
                <a:latin typeface="Segoe Script" panose="030B0504020000000003" pitchFamily="66" charset="0"/>
              </a:rPr>
              <a:t>Чубин</a:t>
            </a:r>
            <a:r>
              <a:rPr lang="ru-RU" sz="1100" b="1" dirty="0">
                <a:latin typeface="Segoe Script" panose="030B0504020000000003" pitchFamily="66" charset="0"/>
              </a:rPr>
              <a:t> (VI век),затем Исмаил </a:t>
            </a:r>
            <a:r>
              <a:rPr lang="ru-RU" sz="1100" b="1" dirty="0" err="1">
                <a:latin typeface="Segoe Script" panose="030B0504020000000003" pitchFamily="66" charset="0"/>
              </a:rPr>
              <a:t>Самани</a:t>
            </a:r>
            <a:endParaRPr lang="ru-RU" sz="1100" b="1" dirty="0">
              <a:latin typeface="Segoe Script" panose="030B0504020000000003" pitchFamily="66" charset="0"/>
            </a:endParaRP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Правитель Мавераннахра - </a:t>
            </a:r>
            <a:r>
              <a:rPr lang="ru-RU" sz="1100" b="1" dirty="0" err="1">
                <a:latin typeface="Segoe Script" panose="030B0504020000000003" pitchFamily="66" charset="0"/>
              </a:rPr>
              <a:t>Наср</a:t>
            </a:r>
            <a:r>
              <a:rPr lang="ru-RU" sz="1100" b="1" dirty="0">
                <a:latin typeface="Segoe Script" panose="030B0504020000000003" pitchFamily="66" charset="0"/>
              </a:rPr>
              <a:t> переносит столицу в Самарканд.</a:t>
            </a:r>
          </a:p>
          <a:p>
            <a:pPr algn="ctr"/>
            <a:r>
              <a:rPr lang="ru-RU" sz="1100" b="1" dirty="0">
                <a:latin typeface="Segoe Script" panose="030B0504020000000003" pitchFamily="66" charset="0"/>
              </a:rPr>
              <a:t>888 г.- Исмаил </a:t>
            </a:r>
            <a:r>
              <a:rPr lang="ru-RU" sz="1100" b="1" dirty="0" err="1">
                <a:latin typeface="Segoe Script" panose="030B0504020000000003" pitchFamily="66" charset="0"/>
              </a:rPr>
              <a:t>Самани</a:t>
            </a:r>
            <a:r>
              <a:rPr lang="ru-RU" sz="1100" b="1" dirty="0">
                <a:latin typeface="Segoe Script" panose="030B0504020000000003" pitchFamily="66" charset="0"/>
              </a:rPr>
              <a:t> правитель Мавераннахра</a:t>
            </a:r>
          </a:p>
          <a:p>
            <a:pPr algn="ctr"/>
            <a:endParaRPr lang="ru-RU" sz="1400" b="1" dirty="0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88203430-5F83-4741-BD72-ECD663A8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68" y="3390689"/>
            <a:ext cx="1803253" cy="2313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218F071-597D-45BC-9B24-CD1B7244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5231">
            <a:off x="5978114" y="5612133"/>
            <a:ext cx="1735624" cy="170848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10A3B46-7033-4253-A757-6A1F85204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8415107" y="5544161"/>
            <a:ext cx="1962487" cy="193179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A144153-B62B-4C50-B88E-39C3399F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39">
            <a:off x="9592965" y="210775"/>
            <a:ext cx="1119429" cy="11019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F31B90-457E-4644-B2AD-6414B2852FA9}"/>
              </a:ext>
            </a:extLst>
          </p:cNvPr>
          <p:cNvSpPr txBox="1"/>
          <p:nvPr/>
        </p:nvSpPr>
        <p:spPr>
          <a:xfrm rot="21400922">
            <a:off x="7821428" y="3595267"/>
            <a:ext cx="252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Исмаил </a:t>
            </a:r>
            <a:r>
              <a:rPr lang="ru-RU" b="1" dirty="0" err="1">
                <a:latin typeface="Segoe Script" panose="030B0504020000000003" pitchFamily="66" charset="0"/>
              </a:rPr>
              <a:t>Самани</a:t>
            </a:r>
            <a:endParaRPr lang="ru-RU" b="1" dirty="0">
              <a:latin typeface="Segoe Script" panose="030B0504020000000003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123D29-1E59-471B-BE86-4A3D95FA114C}"/>
              </a:ext>
            </a:extLst>
          </p:cNvPr>
          <p:cNvSpPr txBox="1"/>
          <p:nvPr/>
        </p:nvSpPr>
        <p:spPr>
          <a:xfrm rot="513499">
            <a:off x="8935847" y="6007138"/>
            <a:ext cx="115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Script" panose="030B0504020000000003" pitchFamily="66" charset="0"/>
              </a:rPr>
              <a:t>Визирь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0B79E6-BFC0-49CD-A7BC-3DB49E5939CA}"/>
              </a:ext>
            </a:extLst>
          </p:cNvPr>
          <p:cNvSpPr txBox="1"/>
          <p:nvPr/>
        </p:nvSpPr>
        <p:spPr>
          <a:xfrm rot="21256033">
            <a:off x="6234639" y="6059716"/>
            <a:ext cx="122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Script" panose="030B0504020000000003" pitchFamily="66" charset="0"/>
              </a:rPr>
              <a:t>Бухара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935ABCD-0444-4909-ADB6-15A07A264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7">
            <a:off x="9815730" y="484751"/>
            <a:ext cx="673900" cy="6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4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9D8CEF-9C43-4216-A135-0F62A8DE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AD076B-6BA6-47E7-8F90-1AF3278C9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8A2D9F-EAB6-49B8-B28A-0A12FDB49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3" y="17570"/>
            <a:ext cx="5253979" cy="81200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E2E267-17D3-414B-A60F-A9314ADA7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" y="4509064"/>
            <a:ext cx="5023280" cy="2951018"/>
          </a:xfrm>
          <a:prstGeom prst="rect">
            <a:avLst/>
          </a:prstGeom>
        </p:spPr>
      </p:pic>
      <p:sp>
        <p:nvSpPr>
          <p:cNvPr id="8" name="Пятиугольник 7">
            <a:extLst>
              <a:ext uri="{FF2B5EF4-FFF2-40B4-BE49-F238E27FC236}">
                <a16:creationId xmlns:a16="http://schemas.microsoft.com/office/drawing/2014/main" id="{543B5F2E-7D3B-4AD7-A25C-507513757E4D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7B4811-1C66-4415-A141-7D485E828D84}"/>
              </a:ext>
            </a:extLst>
          </p:cNvPr>
          <p:cNvSpPr/>
          <p:nvPr/>
        </p:nvSpPr>
        <p:spPr>
          <a:xfrm>
            <a:off x="688719" y="5093525"/>
            <a:ext cx="38980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4D5156"/>
                </a:solidFill>
                <a:latin typeface="Segoe Script" panose="030B0504020000000003" pitchFamily="66" charset="0"/>
              </a:rPr>
              <a:t>Шейх-</a:t>
            </a:r>
            <a:r>
              <a:rPr lang="ru-RU" sz="1200" b="1" dirty="0" err="1">
                <a:solidFill>
                  <a:srgbClr val="4D5156"/>
                </a:solidFill>
                <a:latin typeface="Segoe Script" panose="030B0504020000000003" pitchFamily="66" charset="0"/>
              </a:rPr>
              <a:t>уль</a:t>
            </a:r>
            <a:r>
              <a:rPr lang="ru-RU" sz="1200" b="1" dirty="0">
                <a:solidFill>
                  <a:srgbClr val="4D5156"/>
                </a:solidFill>
                <a:latin typeface="Segoe Script" panose="030B0504020000000003" pitchFamily="66" charset="0"/>
              </a:rPr>
              <a:t>-ислам — титул высшего должностного лица по вопросам ислама в ряде исламских государств. Титул присваивался ведущим богословам, которые досконально знали исламскую правовую традицию и могли применять религиозные нормы к новым, ранее не трактовавшимся случаям.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E50553-04EB-481A-8033-260F3F631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01" y="103892"/>
            <a:ext cx="2883786" cy="2952682"/>
          </a:xfrm>
          <a:prstGeom prst="rect">
            <a:avLst/>
          </a:prstGeom>
        </p:spPr>
      </p:pic>
      <p:sp>
        <p:nvSpPr>
          <p:cNvPr id="12" name="Лента: наклоненная вверх 11">
            <a:extLst>
              <a:ext uri="{FF2B5EF4-FFF2-40B4-BE49-F238E27FC236}">
                <a16:creationId xmlns:a16="http://schemas.microsoft.com/office/drawing/2014/main" id="{38F2E5AB-0B64-403C-ADC7-BEB27EFA2F0C}"/>
              </a:ext>
            </a:extLst>
          </p:cNvPr>
          <p:cNvSpPr/>
          <p:nvPr/>
        </p:nvSpPr>
        <p:spPr>
          <a:xfrm>
            <a:off x="814526" y="17570"/>
            <a:ext cx="3342771" cy="665429"/>
          </a:xfrm>
          <a:prstGeom prst="ribbon2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Города и устройство </a:t>
            </a:r>
            <a:r>
              <a:rPr lang="ru-RU" sz="1400" b="1" dirty="0" err="1">
                <a:latin typeface="Segoe Script" panose="030B0504020000000003" pitchFamily="66" charset="0"/>
              </a:rPr>
              <a:t>Саманидов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52C9E44-5C2A-4EE7-B35C-4B88EADBC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2240037" y="759641"/>
            <a:ext cx="2749452" cy="41036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195842-CD95-469D-9578-36AB7C6FA2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410">
            <a:off x="327796" y="2734495"/>
            <a:ext cx="2007222" cy="1975830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5A06013-C2AC-4B24-9102-734FE9AF51DA}"/>
              </a:ext>
            </a:extLst>
          </p:cNvPr>
          <p:cNvSpPr/>
          <p:nvPr/>
        </p:nvSpPr>
        <p:spPr>
          <a:xfrm rot="151996">
            <a:off x="2606925" y="1247876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Мульки </a:t>
            </a:r>
            <a:r>
              <a:rPr lang="ru-RU" sz="1400" b="1" dirty="0" err="1">
                <a:latin typeface="Segoe Script" panose="030B0504020000000003" pitchFamily="66" charset="0"/>
              </a:rPr>
              <a:t>султани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5BB43E2-9B76-49AA-8738-05F954008E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217">
            <a:off x="3771903" y="6522340"/>
            <a:ext cx="1139829" cy="112200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EA4BF7A-F610-49D4-9D90-28F08B0257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8456">
            <a:off x="3983088" y="6775306"/>
            <a:ext cx="673900" cy="673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CEC163C-A351-4641-9F39-76619B804563}"/>
              </a:ext>
            </a:extLst>
          </p:cNvPr>
          <p:cNvSpPr txBox="1"/>
          <p:nvPr/>
        </p:nvSpPr>
        <p:spPr>
          <a:xfrm rot="209195">
            <a:off x="2474092" y="2197406"/>
            <a:ext cx="220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Вакуфные</a:t>
            </a:r>
            <a:r>
              <a:rPr lang="ru-RU" sz="1400" b="1" dirty="0">
                <a:latin typeface="Segoe Script" panose="030B0504020000000003" pitchFamily="66" charset="0"/>
              </a:rPr>
              <a:t> земли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8B23DA-89C9-4D97-9116-18342D5BCD60}"/>
              </a:ext>
            </a:extLst>
          </p:cNvPr>
          <p:cNvSpPr/>
          <p:nvPr/>
        </p:nvSpPr>
        <p:spPr>
          <a:xfrm rot="295776">
            <a:off x="2594057" y="3361534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Мульки </a:t>
            </a:r>
            <a:r>
              <a:rPr lang="ru-RU" sz="1400" b="1" dirty="0" err="1">
                <a:latin typeface="Segoe Script" panose="030B0504020000000003" pitchFamily="66" charset="0"/>
              </a:rPr>
              <a:t>ерлари</a:t>
            </a:r>
            <a:r>
              <a:rPr lang="ru-RU" sz="1400" b="1" dirty="0">
                <a:latin typeface="Segoe Script" panose="030B0504020000000003" pitchFamily="66" charset="0"/>
              </a:rPr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94990B-0BF4-42B9-BB03-F2F4428CF90B}"/>
              </a:ext>
            </a:extLst>
          </p:cNvPr>
          <p:cNvSpPr/>
          <p:nvPr/>
        </p:nvSpPr>
        <p:spPr>
          <a:xfrm rot="21201443">
            <a:off x="824429" y="3197037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Медресе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A658AB4-FD69-434F-8224-28EF0EAA7DC2}"/>
              </a:ext>
            </a:extLst>
          </p:cNvPr>
          <p:cNvCxnSpPr>
            <a:cxnSpLocks/>
          </p:cNvCxnSpPr>
          <p:nvPr/>
        </p:nvCxnSpPr>
        <p:spPr>
          <a:xfrm>
            <a:off x="1081513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89EB714-0157-4174-8F7E-3A4B76C8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80595" y="4190856"/>
            <a:ext cx="2111752" cy="569918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1D3242F-F418-4A0B-BD04-B9FACFC6D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2726" y="-1769981"/>
            <a:ext cx="2111752" cy="569918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0BC3809-3AAB-4766-B6FD-6135166C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37" y="17570"/>
            <a:ext cx="5253979" cy="812006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867DC6A-3DFC-4BCA-9151-39C5FE0A0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95" y="4509064"/>
            <a:ext cx="5023280" cy="2951018"/>
          </a:xfrm>
          <a:prstGeom prst="rect">
            <a:avLst/>
          </a:prstGeom>
        </p:spPr>
      </p:pic>
      <p:sp>
        <p:nvSpPr>
          <p:cNvPr id="37" name="Пятиугольник 36">
            <a:extLst>
              <a:ext uri="{FF2B5EF4-FFF2-40B4-BE49-F238E27FC236}">
                <a16:creationId xmlns:a16="http://schemas.microsoft.com/office/drawing/2014/main" id="{0FBB5865-C218-48ED-A1E3-838568EC55F3}"/>
              </a:ext>
            </a:extLst>
          </p:cNvPr>
          <p:cNvSpPr/>
          <p:nvPr/>
        </p:nvSpPr>
        <p:spPr>
          <a:xfrm>
            <a:off x="771044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3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7A25A3E-17A2-4D30-8BC5-08C2B021A12A}"/>
              </a:ext>
            </a:extLst>
          </p:cNvPr>
          <p:cNvSpPr/>
          <p:nvPr/>
        </p:nvSpPr>
        <p:spPr>
          <a:xfrm>
            <a:off x="6261409" y="5093525"/>
            <a:ext cx="38980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4D5156"/>
                </a:solidFill>
                <a:latin typeface="Segoe Script" panose="030B0504020000000003" pitchFamily="66" charset="0"/>
              </a:rPr>
              <a:t>Шейх-</a:t>
            </a:r>
            <a:r>
              <a:rPr lang="ru-RU" sz="1200" b="1" dirty="0" err="1">
                <a:solidFill>
                  <a:srgbClr val="4D5156"/>
                </a:solidFill>
                <a:latin typeface="Segoe Script" panose="030B0504020000000003" pitchFamily="66" charset="0"/>
              </a:rPr>
              <a:t>уль</a:t>
            </a:r>
            <a:r>
              <a:rPr lang="ru-RU" sz="1200" b="1" dirty="0">
                <a:solidFill>
                  <a:srgbClr val="4D5156"/>
                </a:solidFill>
                <a:latin typeface="Segoe Script" panose="030B0504020000000003" pitchFamily="66" charset="0"/>
              </a:rPr>
              <a:t>-ислам — титул высшего должностного лица по вопросам ислама в ряде исламских государств. Титул присваивался ведущим богословам, которые досконально знали исламскую правовую традицию и могли применять религиозные нормы к новым, ранее не трактовавшимся случаям.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798B90D-8778-4F2D-9504-28E9193CD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89" y="103892"/>
            <a:ext cx="2883786" cy="2952682"/>
          </a:xfrm>
          <a:prstGeom prst="rect">
            <a:avLst/>
          </a:prstGeom>
        </p:spPr>
      </p:pic>
      <p:sp>
        <p:nvSpPr>
          <p:cNvPr id="40" name="Лента: наклоненная вверх 39">
            <a:extLst>
              <a:ext uri="{FF2B5EF4-FFF2-40B4-BE49-F238E27FC236}">
                <a16:creationId xmlns:a16="http://schemas.microsoft.com/office/drawing/2014/main" id="{0FAFE905-7DCA-423F-9457-6A6D52E899DB}"/>
              </a:ext>
            </a:extLst>
          </p:cNvPr>
          <p:cNvSpPr/>
          <p:nvPr/>
        </p:nvSpPr>
        <p:spPr>
          <a:xfrm>
            <a:off x="6387216" y="17570"/>
            <a:ext cx="3342771" cy="665429"/>
          </a:xfrm>
          <a:prstGeom prst="ribbon2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latin typeface="Segoe Script" panose="030B0504020000000003" pitchFamily="66" charset="0"/>
              </a:rPr>
              <a:t>Города и устройство </a:t>
            </a:r>
            <a:r>
              <a:rPr lang="ru-RU" sz="1400" b="1" dirty="0" err="1">
                <a:latin typeface="Segoe Script" panose="030B0504020000000003" pitchFamily="66" charset="0"/>
              </a:rPr>
              <a:t>Саманидов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DEB6279-06A6-4C70-B8B0-9E27DE6F14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7812727" y="759641"/>
            <a:ext cx="2749452" cy="410366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1AD9DA7-F173-4304-B329-A0B14335A5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410">
            <a:off x="5900486" y="2734495"/>
            <a:ext cx="2007222" cy="1975830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2FC5B73-FC3C-453E-8B7A-97C412A2C145}"/>
              </a:ext>
            </a:extLst>
          </p:cNvPr>
          <p:cNvSpPr/>
          <p:nvPr/>
        </p:nvSpPr>
        <p:spPr>
          <a:xfrm rot="151996">
            <a:off x="8179615" y="1247876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Мульки </a:t>
            </a:r>
            <a:r>
              <a:rPr lang="ru-RU" sz="1400" b="1" dirty="0" err="1">
                <a:latin typeface="Segoe Script" panose="030B0504020000000003" pitchFamily="66" charset="0"/>
              </a:rPr>
              <a:t>султани</a:t>
            </a:r>
            <a:endParaRPr lang="ru-RU" sz="1400" b="1" dirty="0">
              <a:latin typeface="Segoe Script" panose="030B0504020000000003" pitchFamily="66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F5F5BE0-47A7-4756-B04D-4B4AE0A6F6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217">
            <a:off x="9344593" y="6522340"/>
            <a:ext cx="1139829" cy="1122003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67B7C32-92DB-42F1-93FE-533C8C06AE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8456">
            <a:off x="9555778" y="6775306"/>
            <a:ext cx="673900" cy="6739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2841AF-E7DB-45B9-A3B3-F2958CD1C6BF}"/>
              </a:ext>
            </a:extLst>
          </p:cNvPr>
          <p:cNvSpPr txBox="1"/>
          <p:nvPr/>
        </p:nvSpPr>
        <p:spPr>
          <a:xfrm rot="209195">
            <a:off x="8046782" y="2197406"/>
            <a:ext cx="220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Вакуфные</a:t>
            </a:r>
            <a:r>
              <a:rPr lang="ru-RU" sz="1400" b="1" dirty="0">
                <a:latin typeface="Segoe Script" panose="030B0504020000000003" pitchFamily="66" charset="0"/>
              </a:rPr>
              <a:t> земли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9944F2B-767F-4F20-B75A-C405798DE458}"/>
              </a:ext>
            </a:extLst>
          </p:cNvPr>
          <p:cNvSpPr/>
          <p:nvPr/>
        </p:nvSpPr>
        <p:spPr>
          <a:xfrm rot="295776">
            <a:off x="8166747" y="3361534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Мульки </a:t>
            </a:r>
            <a:r>
              <a:rPr lang="ru-RU" sz="1400" b="1" dirty="0" err="1">
                <a:latin typeface="Segoe Script" panose="030B0504020000000003" pitchFamily="66" charset="0"/>
              </a:rPr>
              <a:t>ерлари</a:t>
            </a:r>
            <a:r>
              <a:rPr lang="ru-RU" sz="1400" b="1" dirty="0">
                <a:latin typeface="Segoe Script" panose="030B0504020000000003" pitchFamily="66" charset="0"/>
              </a:rPr>
              <a:t> 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E9D11A46-245E-456F-92E9-9607063E9346}"/>
              </a:ext>
            </a:extLst>
          </p:cNvPr>
          <p:cNvSpPr/>
          <p:nvPr/>
        </p:nvSpPr>
        <p:spPr>
          <a:xfrm rot="21201443">
            <a:off x="6397119" y="3197037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Медресе</a:t>
            </a:r>
            <a:endParaRPr lang="ru-RU" sz="1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2113440-2EB8-47ED-8CAE-ADEF0AA2D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34512A8-4225-4F09-8E17-6DBE0561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8E92F8C-4474-4A20-9339-FF208030F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3" y="17570"/>
            <a:ext cx="5253979" cy="8120063"/>
          </a:xfrm>
          <a:prstGeom prst="rect">
            <a:avLst/>
          </a:prstGeom>
        </p:spPr>
      </p:pic>
      <p:sp>
        <p:nvSpPr>
          <p:cNvPr id="32" name="Лента: наклоненная вверх 31">
            <a:extLst>
              <a:ext uri="{FF2B5EF4-FFF2-40B4-BE49-F238E27FC236}">
                <a16:creationId xmlns:a16="http://schemas.microsoft.com/office/drawing/2014/main" id="{C639451A-BECB-4067-BFD5-9848A8E873C9}"/>
              </a:ext>
            </a:extLst>
          </p:cNvPr>
          <p:cNvSpPr/>
          <p:nvPr/>
        </p:nvSpPr>
        <p:spPr>
          <a:xfrm>
            <a:off x="814526" y="24749"/>
            <a:ext cx="3342771" cy="665429"/>
          </a:xfrm>
          <a:prstGeom prst="ribbon2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ГОСУДАРСТВО ГАЗНЕВИДОВ</a:t>
            </a:r>
            <a:r>
              <a:rPr lang="en-US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 </a:t>
            </a:r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(962-1186)</a:t>
            </a:r>
            <a:endParaRPr lang="ru-RU" sz="1200" dirty="0">
              <a:solidFill>
                <a:schemeClr val="tx1"/>
              </a:solidFill>
              <a:latin typeface="Segoe Script" panose="030B0504020000000003" pitchFamily="66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9926EB-51CE-4816-A7B3-6D395F9E2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" y="750842"/>
            <a:ext cx="5023280" cy="2951018"/>
          </a:xfrm>
          <a:prstGeom prst="rect">
            <a:avLst/>
          </a:prstGeom>
        </p:spPr>
      </p:pic>
      <p:sp>
        <p:nvSpPr>
          <p:cNvPr id="34" name="Пятиугольник 33">
            <a:extLst>
              <a:ext uri="{FF2B5EF4-FFF2-40B4-BE49-F238E27FC236}">
                <a16:creationId xmlns:a16="http://schemas.microsoft.com/office/drawing/2014/main" id="{39E1C20C-4E51-4BDB-8B9F-435C0C27AC35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pic>
        <p:nvPicPr>
          <p:cNvPr id="35" name="Picture 2" descr="Махмуд Газневи | это... Что такое Махмуд Газневи?">
            <a:extLst>
              <a:ext uri="{FF2B5EF4-FFF2-40B4-BE49-F238E27FC236}">
                <a16:creationId xmlns:a16="http://schemas.microsoft.com/office/drawing/2014/main" id="{0AF2D408-1F2A-45F7-88D0-1295E5B2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79" y="3034632"/>
            <a:ext cx="2349755" cy="34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E52860-92D2-4195-BC69-232C38D14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4011">
            <a:off x="345386" y="3352386"/>
            <a:ext cx="2758721" cy="298166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7D164B-4A0D-47F2-80F7-749E8DFA5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453810" y="5977348"/>
            <a:ext cx="1630507" cy="184766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DD43D5E-0D8D-4394-8D81-376D1A7BD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2996">
            <a:off x="3720184" y="6572411"/>
            <a:ext cx="1146786" cy="1128851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FBB2418-4531-4F72-98DD-DC3A6040247F}"/>
              </a:ext>
            </a:extLst>
          </p:cNvPr>
          <p:cNvSpPr/>
          <p:nvPr/>
        </p:nvSpPr>
        <p:spPr>
          <a:xfrm>
            <a:off x="814526" y="1386898"/>
            <a:ext cx="3892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Газневиды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 — </a:t>
            </a:r>
            <a:r>
              <a:rPr lang="ru-RU" sz="1200" b="1" dirty="0">
                <a:solidFill>
                  <a:srgbClr val="040C28"/>
                </a:solidFill>
                <a:latin typeface="Segoe Script" panose="030B0504020000000003" pitchFamily="66" charset="0"/>
              </a:rPr>
              <a:t>тюркская династия эмиров и султанов города Газни (современный Южный Афганистан), правившая в 961—1186 годах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. Они основали государство, которое занимало территории Хорасана, Афганистана, Хорезма, Бухары, </a:t>
            </a:r>
            <a:r>
              <a:rPr lang="ru-RU" sz="12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Гурган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и северные провинции Индии.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8B512D0-9A68-4C52-8185-C952D76E3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27" y="6923129"/>
            <a:ext cx="627815" cy="62781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AD02EC8-94B7-4BD4-8A57-AB0A4DCDFF65}"/>
              </a:ext>
            </a:extLst>
          </p:cNvPr>
          <p:cNvSpPr/>
          <p:nvPr/>
        </p:nvSpPr>
        <p:spPr>
          <a:xfrm rot="21396328">
            <a:off x="506303" y="3962996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Махмуд </a:t>
            </a:r>
            <a:r>
              <a:rPr lang="ru-RU" b="1" dirty="0" err="1">
                <a:latin typeface="Segoe Script" panose="030B0504020000000003" pitchFamily="66" charset="0"/>
              </a:rPr>
              <a:t>Газневи</a:t>
            </a:r>
            <a:r>
              <a:rPr lang="ru-RU" b="1" dirty="0">
                <a:latin typeface="Segoe Script" panose="030B0504020000000003" pitchFamily="66" charset="0"/>
              </a:rPr>
              <a:t> 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922412-DF78-4ADD-A6F9-11F4DB220807}"/>
              </a:ext>
            </a:extLst>
          </p:cNvPr>
          <p:cNvSpPr/>
          <p:nvPr/>
        </p:nvSpPr>
        <p:spPr>
          <a:xfrm>
            <a:off x="683130" y="636054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Хорасан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7243EAB-9437-4FD2-884C-50A6776D0A75}"/>
              </a:ext>
            </a:extLst>
          </p:cNvPr>
          <p:cNvCxnSpPr>
            <a:cxnSpLocks/>
          </p:cNvCxnSpPr>
          <p:nvPr/>
        </p:nvCxnSpPr>
        <p:spPr>
          <a:xfrm>
            <a:off x="10852404" y="-21425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AE6192-84B8-44E6-8DD4-B22E2CD3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17864" y="4169432"/>
            <a:ext cx="2111752" cy="569918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12B417E-04AA-40D5-AD88-28C9C294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995" y="-1791405"/>
            <a:ext cx="2111752" cy="56991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94EADCF-6185-4BBE-998A-30A72E443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06" y="-3854"/>
            <a:ext cx="5253979" cy="8120063"/>
          </a:xfrm>
          <a:prstGeom prst="rect">
            <a:avLst/>
          </a:prstGeom>
        </p:spPr>
      </p:pic>
      <p:sp>
        <p:nvSpPr>
          <p:cNvPr id="22" name="Лента: наклоненная вверх 21">
            <a:extLst>
              <a:ext uri="{FF2B5EF4-FFF2-40B4-BE49-F238E27FC236}">
                <a16:creationId xmlns:a16="http://schemas.microsoft.com/office/drawing/2014/main" id="{58F4D4F7-03EF-4CD3-B5C2-752EFECB918A}"/>
              </a:ext>
            </a:extLst>
          </p:cNvPr>
          <p:cNvSpPr/>
          <p:nvPr/>
        </p:nvSpPr>
        <p:spPr>
          <a:xfrm>
            <a:off x="6424485" y="3325"/>
            <a:ext cx="3342771" cy="665429"/>
          </a:xfrm>
          <a:prstGeom prst="ribbon2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ГОСУДАРСТВО ГАЗНЕВИДОВ</a:t>
            </a:r>
            <a:r>
              <a:rPr lang="en-US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 </a:t>
            </a:r>
            <a:r>
              <a:rPr lang="ru-RU" sz="1200" b="1" dirty="0">
                <a:solidFill>
                  <a:schemeClr val="tx1"/>
                </a:solidFill>
                <a:latin typeface="Segoe Script" panose="030B0504020000000003" pitchFamily="66" charset="0"/>
              </a:rPr>
              <a:t>(962-1186)</a:t>
            </a:r>
            <a:endParaRPr lang="ru-RU" sz="1200" dirty="0">
              <a:solidFill>
                <a:schemeClr val="tx1"/>
              </a:solidFill>
              <a:latin typeface="Segoe Script" panose="030B0504020000000003" pitchFamily="66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51FA5B9-295F-41FA-917A-0121ECF43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64" y="729418"/>
            <a:ext cx="5023280" cy="2951018"/>
          </a:xfrm>
          <a:prstGeom prst="rect">
            <a:avLst/>
          </a:prstGeom>
        </p:spPr>
      </p:pic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30097D29-FB58-4116-A2A3-6CF780215F56}"/>
              </a:ext>
            </a:extLst>
          </p:cNvPr>
          <p:cNvSpPr/>
          <p:nvPr/>
        </p:nvSpPr>
        <p:spPr>
          <a:xfrm>
            <a:off x="7747711" y="7379515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pic>
        <p:nvPicPr>
          <p:cNvPr id="25" name="Picture 2" descr="Махмуд Газневи | это... Что такое Махмуд Газневи?">
            <a:extLst>
              <a:ext uri="{FF2B5EF4-FFF2-40B4-BE49-F238E27FC236}">
                <a16:creationId xmlns:a16="http://schemas.microsoft.com/office/drawing/2014/main" id="{3DAD1ECA-D6A9-4829-86CE-E5BD7C1B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738" y="3013208"/>
            <a:ext cx="2349755" cy="34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7515D4D-845A-4C46-B8BF-E74F73973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4011">
            <a:off x="5955345" y="3330962"/>
            <a:ext cx="2758721" cy="298166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54A6736-E4E0-4F11-A21A-4256DF4E7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6063769" y="5955924"/>
            <a:ext cx="1630507" cy="184766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43B1776-C25A-4AAE-B8B6-80CF70767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2996">
            <a:off x="9330143" y="6550987"/>
            <a:ext cx="1146786" cy="1128851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81FD06F-3954-4866-8AF0-6F5134954CFC}"/>
              </a:ext>
            </a:extLst>
          </p:cNvPr>
          <p:cNvSpPr/>
          <p:nvPr/>
        </p:nvSpPr>
        <p:spPr>
          <a:xfrm>
            <a:off x="6424485" y="1365474"/>
            <a:ext cx="3892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Газневиды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 — </a:t>
            </a:r>
            <a:r>
              <a:rPr lang="ru-RU" sz="1200" b="1" dirty="0">
                <a:solidFill>
                  <a:srgbClr val="040C28"/>
                </a:solidFill>
                <a:latin typeface="Segoe Script" panose="030B0504020000000003" pitchFamily="66" charset="0"/>
              </a:rPr>
              <a:t>тюркская династия эмиров и султанов города Газни (современный Южный Афганистан), правившая в 961—1186 годах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. Они основали государство, которое занимало территории Хорасана, Афганистана, Хорезма, Бухары, </a:t>
            </a:r>
            <a:r>
              <a:rPr lang="ru-RU" sz="12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Гурган</a:t>
            </a:r>
            <a:r>
              <a:rPr lang="ru-RU" sz="12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и северные провинции Индии.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8332714-3774-45E2-ABB2-F21BECC25D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86" y="6901705"/>
            <a:ext cx="627815" cy="627815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E722745-2577-4212-893D-46C717634339}"/>
              </a:ext>
            </a:extLst>
          </p:cNvPr>
          <p:cNvSpPr/>
          <p:nvPr/>
        </p:nvSpPr>
        <p:spPr>
          <a:xfrm rot="21396328">
            <a:off x="6116262" y="3941572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Махмуд </a:t>
            </a:r>
            <a:r>
              <a:rPr lang="ru-RU" b="1" dirty="0" err="1">
                <a:latin typeface="Segoe Script" panose="030B0504020000000003" pitchFamily="66" charset="0"/>
              </a:rPr>
              <a:t>Газневи</a:t>
            </a:r>
            <a:r>
              <a:rPr lang="ru-RU" b="1" dirty="0">
                <a:latin typeface="Segoe Script" panose="030B0504020000000003" pitchFamily="66" charset="0"/>
              </a:rPr>
              <a:t> 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905FB78-980A-4D7E-88C7-C3DB122E5066}"/>
              </a:ext>
            </a:extLst>
          </p:cNvPr>
          <p:cNvSpPr/>
          <p:nvPr/>
        </p:nvSpPr>
        <p:spPr>
          <a:xfrm>
            <a:off x="6293089" y="633911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Script" panose="030B0504020000000003" pitchFamily="66" charset="0"/>
              </a:rPr>
              <a:t>Хорасан</a:t>
            </a:r>
          </a:p>
        </p:txBody>
      </p:sp>
    </p:spTree>
    <p:extLst>
      <p:ext uri="{BB962C8B-B14F-4D97-AF65-F5344CB8AC3E}">
        <p14:creationId xmlns:p14="http://schemas.microsoft.com/office/powerpoint/2010/main" val="42629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61546F-0BD7-481B-AA2A-E6C2402C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5736" y="4214592"/>
            <a:ext cx="2111752" cy="56991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37E9FF-90F0-44CB-B402-1E2233F22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6539" y="-1522747"/>
            <a:ext cx="1792737" cy="48382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811BDB-2DEB-42F3-854F-8CF4FBF3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3" y="17570"/>
            <a:ext cx="5253979" cy="8120063"/>
          </a:xfrm>
          <a:prstGeom prst="rect">
            <a:avLst/>
          </a:prstGeom>
        </p:spPr>
      </p:pic>
      <p:sp>
        <p:nvSpPr>
          <p:cNvPr id="12" name="Лента: наклоненная вниз 11">
            <a:extLst>
              <a:ext uri="{FF2B5EF4-FFF2-40B4-BE49-F238E27FC236}">
                <a16:creationId xmlns:a16="http://schemas.microsoft.com/office/drawing/2014/main" id="{24184585-0A21-4DF0-9405-6CBFFFCE62F1}"/>
              </a:ext>
            </a:extLst>
          </p:cNvPr>
          <p:cNvSpPr/>
          <p:nvPr/>
        </p:nvSpPr>
        <p:spPr>
          <a:xfrm>
            <a:off x="750589" y="36416"/>
            <a:ext cx="3457575" cy="83584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Государство </a:t>
            </a:r>
            <a:r>
              <a:rPr lang="ru-RU" b="1" dirty="0" err="1">
                <a:latin typeface="Segoe Script" panose="030B0504020000000003" pitchFamily="66" charset="0"/>
              </a:rPr>
              <a:t>Караханидов</a:t>
            </a:r>
            <a:endParaRPr lang="ru-RU" b="1" dirty="0">
              <a:latin typeface="Segoe Script" panose="030B0504020000000003" pitchFamily="66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C1CCED-9A50-49D0-9E90-5F0ABB5A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" y="750842"/>
            <a:ext cx="5023280" cy="295101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915FE55-1AB8-4F4B-B377-93027676BADD}"/>
              </a:ext>
            </a:extLst>
          </p:cNvPr>
          <p:cNvSpPr/>
          <p:nvPr/>
        </p:nvSpPr>
        <p:spPr>
          <a:xfrm>
            <a:off x="772568" y="1308294"/>
            <a:ext cx="368513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были </a:t>
            </a:r>
            <a:r>
              <a:rPr lang="ru-RU" sz="1100" b="1" dirty="0">
                <a:solidFill>
                  <a:srgbClr val="040C28"/>
                </a:solidFill>
                <a:latin typeface="Segoe Script" panose="030B0504020000000003" pitchFamily="66" charset="0"/>
              </a:rPr>
              <a:t>тюркской династией, правившей в Центральной Азии в IX-начале XIII вв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. Это было одно из первых тюрко-исламских государств. Столицами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Караханидского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каганата были в разное время Кашгар, 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Баласагун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,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Узген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и Самарканд. В 1040-х годах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разделились на Восточный и Западный каганаты</a:t>
            </a:r>
            <a:endParaRPr lang="ru-RU" sz="1100" b="1" dirty="0">
              <a:latin typeface="Segoe Script" panose="030B0504020000000003" pitchFamily="66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335E53-E6EE-4DCE-B294-3DC77BF04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276857" y="3233020"/>
            <a:ext cx="2745485" cy="40977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F5B5A3-BB52-43A6-BB8F-8495AFDB6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3308228" y="3117522"/>
            <a:ext cx="1630507" cy="16050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41B2741-87A1-468C-A982-0C4B2821C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3098396" y="4520543"/>
            <a:ext cx="1901889" cy="17210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114636B-7577-4659-ADE4-20039C2E8C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982">
            <a:off x="3586077" y="6348736"/>
            <a:ext cx="1343498" cy="132248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EFB21D4-4D38-4398-A286-345AC9A45B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03" y="6711370"/>
            <a:ext cx="744117" cy="744117"/>
          </a:xfrm>
          <a:prstGeom prst="rect">
            <a:avLst/>
          </a:prstGeom>
        </p:spPr>
      </p:pic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893F75B5-4D10-42E2-A700-A33CF93502F5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9309A-B13E-4C80-8299-091173681B12}"/>
              </a:ext>
            </a:extLst>
          </p:cNvPr>
          <p:cNvSpPr txBox="1"/>
          <p:nvPr/>
        </p:nvSpPr>
        <p:spPr>
          <a:xfrm rot="186509">
            <a:off x="407120" y="3780358"/>
            <a:ext cx="259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Segoe Script" panose="030B0504020000000003" pitchFamily="66" charset="0"/>
              </a:rPr>
              <a:t>Основные факты  </a:t>
            </a:r>
            <a:r>
              <a:rPr lang="ru-RU" sz="1600" b="1" dirty="0" err="1">
                <a:latin typeface="Segoe Script" panose="030B0504020000000003" pitchFamily="66" charset="0"/>
              </a:rPr>
              <a:t>Караханиы</a:t>
            </a:r>
            <a:endParaRPr lang="ru-RU" sz="1600" b="1" dirty="0">
              <a:latin typeface="Segoe Script" panose="030B0504020000000003" pitchFamily="66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794DB3-E02C-4A75-B550-DA235243C0CB}"/>
              </a:ext>
            </a:extLst>
          </p:cNvPr>
          <p:cNvSpPr/>
          <p:nvPr/>
        </p:nvSpPr>
        <p:spPr>
          <a:xfrm>
            <a:off x="3722153" y="346015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Segoe Script" panose="030B0504020000000003" pitchFamily="66" charset="0"/>
              </a:rPr>
              <a:t>Тегин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15148-79AF-4AA3-83D2-71556D3525B7}"/>
              </a:ext>
            </a:extLst>
          </p:cNvPr>
          <p:cNvSpPr txBox="1"/>
          <p:nvPr/>
        </p:nvSpPr>
        <p:spPr>
          <a:xfrm rot="379936">
            <a:off x="3197615" y="4959284"/>
            <a:ext cx="17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Даргох</a:t>
            </a:r>
            <a:r>
              <a:rPr lang="ru-RU" sz="1400" b="1" dirty="0">
                <a:latin typeface="Segoe Script" panose="030B0504020000000003" pitchFamily="66" charset="0"/>
              </a:rPr>
              <a:t> и диван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CDE8C944-B989-4D46-9C66-007BDD72AA08}"/>
              </a:ext>
            </a:extLst>
          </p:cNvPr>
          <p:cNvCxnSpPr>
            <a:cxnSpLocks/>
          </p:cNvCxnSpPr>
          <p:nvPr/>
        </p:nvCxnSpPr>
        <p:spPr>
          <a:xfrm>
            <a:off x="10813958" y="-17572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EF1F0D-DA12-487C-A089-11CB481B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57249" y="4197021"/>
            <a:ext cx="2111752" cy="569918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97A3F16-8355-4BCF-A852-8D4A593F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8052" y="-1540318"/>
            <a:ext cx="1792737" cy="483823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2E72154-BB4A-4B52-9115-375FE7AD9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60" y="-1"/>
            <a:ext cx="5253979" cy="8120063"/>
          </a:xfrm>
          <a:prstGeom prst="rect">
            <a:avLst/>
          </a:prstGeom>
        </p:spPr>
      </p:pic>
      <p:sp>
        <p:nvSpPr>
          <p:cNvPr id="25" name="Лента: наклоненная вниз 24">
            <a:extLst>
              <a:ext uri="{FF2B5EF4-FFF2-40B4-BE49-F238E27FC236}">
                <a16:creationId xmlns:a16="http://schemas.microsoft.com/office/drawing/2014/main" id="{807AAA60-C1A8-4ED2-8248-EE9BAF3F585A}"/>
              </a:ext>
            </a:extLst>
          </p:cNvPr>
          <p:cNvSpPr/>
          <p:nvPr/>
        </p:nvSpPr>
        <p:spPr>
          <a:xfrm>
            <a:off x="6322102" y="18845"/>
            <a:ext cx="3457575" cy="83584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Государство </a:t>
            </a:r>
            <a:r>
              <a:rPr lang="ru-RU" b="1" dirty="0" err="1">
                <a:latin typeface="Segoe Script" panose="030B0504020000000003" pitchFamily="66" charset="0"/>
              </a:rPr>
              <a:t>Караханидов</a:t>
            </a:r>
            <a:endParaRPr lang="ru-RU" b="1" dirty="0">
              <a:latin typeface="Segoe Script" panose="030B0504020000000003" pitchFamily="66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C1B657A-426C-41EB-B7D7-83C023627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18" y="733271"/>
            <a:ext cx="5023280" cy="2951018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590D580-CC02-41E1-91E2-834A7283004C}"/>
              </a:ext>
            </a:extLst>
          </p:cNvPr>
          <p:cNvSpPr/>
          <p:nvPr/>
        </p:nvSpPr>
        <p:spPr>
          <a:xfrm>
            <a:off x="6344081" y="1290723"/>
            <a:ext cx="368513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были </a:t>
            </a:r>
            <a:r>
              <a:rPr lang="ru-RU" sz="1100" b="1" dirty="0">
                <a:solidFill>
                  <a:srgbClr val="040C28"/>
                </a:solidFill>
                <a:latin typeface="Segoe Script" panose="030B0504020000000003" pitchFamily="66" charset="0"/>
              </a:rPr>
              <a:t>тюркской династией, правившей в Центральной Азии в IX-начале XIII вв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. Это было одно из первых тюрко-исламских государств. Столицами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Караханидского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каганата были в разное время Кашгар, 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Баласагун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,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Узген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и Самарканд. В 1040-х годах </a:t>
            </a:r>
            <a:r>
              <a:rPr lang="ru-RU" sz="1100" b="1" dirty="0" err="1">
                <a:solidFill>
                  <a:srgbClr val="202124"/>
                </a:solidFill>
                <a:latin typeface="Segoe Script" panose="030B0504020000000003" pitchFamily="66" charset="0"/>
              </a:rPr>
              <a:t>Караханиды</a:t>
            </a:r>
            <a:r>
              <a:rPr lang="ru-RU" sz="1100" b="1" dirty="0">
                <a:solidFill>
                  <a:srgbClr val="202124"/>
                </a:solidFill>
                <a:latin typeface="Segoe Script" panose="030B0504020000000003" pitchFamily="66" charset="0"/>
              </a:rPr>
              <a:t> разделились на Восточный и Западный каганаты</a:t>
            </a:r>
            <a:endParaRPr lang="ru-RU" sz="1100" b="1" dirty="0">
              <a:latin typeface="Segoe Script" panose="030B0504020000000003" pitchFamily="66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978F29C-435C-4FFF-B064-15A4245F5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5848370" y="3215449"/>
            <a:ext cx="2745485" cy="409774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CD85A26-F0A8-4B8B-8ECE-6BFA0FEC5C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8879741" y="3099951"/>
            <a:ext cx="1630507" cy="160500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65F0528-A8BB-4E3C-B3FC-A2C51B193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85">
            <a:off x="8669909" y="4502972"/>
            <a:ext cx="1901889" cy="17210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F7B4306-5766-40B5-A23D-3A04023B5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982">
            <a:off x="9157590" y="6331165"/>
            <a:ext cx="1343498" cy="132248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63E42C6-E289-4A6D-AC81-1B11C8E4C9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16" y="6693799"/>
            <a:ext cx="744117" cy="744117"/>
          </a:xfrm>
          <a:prstGeom prst="rect">
            <a:avLst/>
          </a:prstGeom>
        </p:spPr>
      </p:pic>
      <p:sp>
        <p:nvSpPr>
          <p:cNvPr id="33" name="Пятиугольник 32">
            <a:extLst>
              <a:ext uri="{FF2B5EF4-FFF2-40B4-BE49-F238E27FC236}">
                <a16:creationId xmlns:a16="http://schemas.microsoft.com/office/drawing/2014/main" id="{DDF0208C-8356-493A-B511-60A0A92E2ADC}"/>
              </a:ext>
            </a:extLst>
          </p:cNvPr>
          <p:cNvSpPr/>
          <p:nvPr/>
        </p:nvSpPr>
        <p:spPr>
          <a:xfrm>
            <a:off x="7709265" y="7383368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830F0-A3A3-48BD-943D-CD27B224389A}"/>
              </a:ext>
            </a:extLst>
          </p:cNvPr>
          <p:cNvSpPr txBox="1"/>
          <p:nvPr/>
        </p:nvSpPr>
        <p:spPr>
          <a:xfrm rot="186509">
            <a:off x="5978633" y="3762787"/>
            <a:ext cx="259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Segoe Script" panose="030B0504020000000003" pitchFamily="66" charset="0"/>
              </a:rPr>
              <a:t>Основные факты  </a:t>
            </a:r>
            <a:r>
              <a:rPr lang="ru-RU" sz="1600" b="1" dirty="0" err="1">
                <a:latin typeface="Segoe Script" panose="030B0504020000000003" pitchFamily="66" charset="0"/>
              </a:rPr>
              <a:t>Караханиы</a:t>
            </a:r>
            <a:endParaRPr lang="ru-RU" sz="1600" b="1" dirty="0">
              <a:latin typeface="Segoe Script" panose="030B0504020000000003" pitchFamily="66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B94FCED-F6AC-49BA-9CA9-18E8B2020F5E}"/>
              </a:ext>
            </a:extLst>
          </p:cNvPr>
          <p:cNvSpPr/>
          <p:nvPr/>
        </p:nvSpPr>
        <p:spPr>
          <a:xfrm>
            <a:off x="9293666" y="3442586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Segoe Script" panose="030B0504020000000003" pitchFamily="66" charset="0"/>
              </a:rPr>
              <a:t>Тегин</a:t>
            </a:r>
            <a:endParaRPr lang="ru-RU" dirty="0">
              <a:latin typeface="Segoe Script" panose="030B0504020000000003" pitchFamily="66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E0E4A-86B5-4F17-85D4-4ED5BFC29FCD}"/>
              </a:ext>
            </a:extLst>
          </p:cNvPr>
          <p:cNvSpPr txBox="1"/>
          <p:nvPr/>
        </p:nvSpPr>
        <p:spPr>
          <a:xfrm rot="379936">
            <a:off x="8769128" y="4941713"/>
            <a:ext cx="177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err="1">
                <a:latin typeface="Segoe Script" panose="030B0504020000000003" pitchFamily="66" charset="0"/>
              </a:rPr>
              <a:t>Даргох</a:t>
            </a:r>
            <a:r>
              <a:rPr lang="ru-RU" sz="1400" b="1" dirty="0">
                <a:latin typeface="Segoe Script" panose="030B0504020000000003" pitchFamily="66" charset="0"/>
              </a:rPr>
              <a:t> и диван</a:t>
            </a:r>
          </a:p>
        </p:txBody>
      </p:sp>
    </p:spTree>
    <p:extLst>
      <p:ext uri="{BB962C8B-B14F-4D97-AF65-F5344CB8AC3E}">
        <p14:creationId xmlns:p14="http://schemas.microsoft.com/office/powerpoint/2010/main" val="279915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F37E06-7416-4F14-8E60-C2BB46B71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1DE387-E3CE-4151-993A-DE7E2711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36" y="-1769981"/>
            <a:ext cx="2111752" cy="5699187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6C7286BD-B91B-4FB3-B689-18405C485CFF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6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6FCB25-D453-455B-B1EF-822B66DB2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3" y="22864"/>
            <a:ext cx="5253979" cy="81200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6C41D0-8993-4B49-B24B-24DE07D30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" y="750842"/>
            <a:ext cx="5023280" cy="2951018"/>
          </a:xfrm>
          <a:prstGeom prst="rect">
            <a:avLst/>
          </a:prstGeom>
        </p:spPr>
      </p:pic>
      <p:sp>
        <p:nvSpPr>
          <p:cNvPr id="12" name="Лента: наклоненная вниз 11">
            <a:extLst>
              <a:ext uri="{FF2B5EF4-FFF2-40B4-BE49-F238E27FC236}">
                <a16:creationId xmlns:a16="http://schemas.microsoft.com/office/drawing/2014/main" id="{44454BA2-88D3-4553-8A29-65AD17024060}"/>
              </a:ext>
            </a:extLst>
          </p:cNvPr>
          <p:cNvSpPr/>
          <p:nvPr/>
        </p:nvSpPr>
        <p:spPr>
          <a:xfrm>
            <a:off x="757124" y="17570"/>
            <a:ext cx="3457575" cy="83584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Империя Хорезмшахов</a:t>
            </a:r>
          </a:p>
        </p:txBody>
      </p:sp>
      <p:pic>
        <p:nvPicPr>
          <p:cNvPr id="1028" name="Picture 4" descr="Последний хорезмшах. Неукротимый Джелал ад-Дин | Generalissimus | Дзен">
            <a:extLst>
              <a:ext uri="{FF2B5EF4-FFF2-40B4-BE49-F238E27FC236}">
                <a16:creationId xmlns:a16="http://schemas.microsoft.com/office/drawing/2014/main" id="{9D178E59-5CB1-4E81-B392-33A5B838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" y="3642717"/>
            <a:ext cx="4729714" cy="29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F31042-2D61-4029-B8EB-BF80791E4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3321619" y="3183758"/>
            <a:ext cx="1630507" cy="16050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4F29F8-5152-4E31-978E-08CEC1F1A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874">
            <a:off x="517227" y="2996327"/>
            <a:ext cx="1630507" cy="16050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E569CC-AC99-4886-BE9C-B686018E08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770">
            <a:off x="3460318" y="4726096"/>
            <a:ext cx="1667243" cy="16411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6F30D7-63B2-4A34-A620-832F1F6AF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171901" y="5990773"/>
            <a:ext cx="1824713" cy="179617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FCBDB4-44D7-45B9-88B7-2FE52E3D25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65" y="6761683"/>
            <a:ext cx="744117" cy="74411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C7C68A-C9C3-490C-BFF2-1ABFD73124CB}"/>
              </a:ext>
            </a:extLst>
          </p:cNvPr>
          <p:cNvSpPr/>
          <p:nvPr/>
        </p:nvSpPr>
        <p:spPr>
          <a:xfrm>
            <a:off x="916106" y="1438622"/>
            <a:ext cx="3601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4D5156"/>
                </a:solidFill>
                <a:latin typeface="Segoe Script" panose="030B0504020000000003" pitchFamily="66" charset="0"/>
              </a:rPr>
              <a:t>Государство Хорезмшахов —название средневекового центральноазиатского государства Хорезм периода правления династии </a:t>
            </a:r>
            <a:r>
              <a:rPr lang="ru-RU" sz="12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Ануштегинидов</a:t>
            </a:r>
            <a:r>
              <a:rPr lang="ru-RU" sz="1200" dirty="0">
                <a:solidFill>
                  <a:srgbClr val="4D5156"/>
                </a:solidFill>
                <a:latin typeface="Segoe Script" panose="030B0504020000000003" pitchFamily="66" charset="0"/>
              </a:rPr>
              <a:t> в 1097—1221 годах. Центр государства располагался в низовьях Амударьи. 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4FD3114-94A3-436E-821F-6FC4B405DA06}"/>
              </a:ext>
            </a:extLst>
          </p:cNvPr>
          <p:cNvSpPr/>
          <p:nvPr/>
        </p:nvSpPr>
        <p:spPr>
          <a:xfrm rot="573145">
            <a:off x="735201" y="3334797"/>
            <a:ext cx="11945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dirty="0">
                <a:latin typeface="Segoe Script" panose="030B0504020000000003" pitchFamily="66" charset="0"/>
              </a:rPr>
              <a:t>Ала ад-Дин </a:t>
            </a:r>
          </a:p>
          <a:p>
            <a:r>
              <a:rPr lang="ru-RU" sz="1100" b="1" dirty="0">
                <a:latin typeface="Segoe Script" panose="030B0504020000000003" pitchFamily="66" charset="0"/>
              </a:rPr>
              <a:t>Мухаммад 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E79A3-77E1-43A0-BBF3-BE9814887392}"/>
              </a:ext>
            </a:extLst>
          </p:cNvPr>
          <p:cNvSpPr txBox="1"/>
          <p:nvPr/>
        </p:nvSpPr>
        <p:spPr>
          <a:xfrm rot="21412389">
            <a:off x="3351727" y="3520805"/>
            <a:ext cx="169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latin typeface="Segoe Script" panose="030B0504020000000003" pitchFamily="66" charset="0"/>
              </a:rPr>
              <a:t>Ануштегиниды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8D44E70-49A8-40CD-A678-1E5573D17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254">
            <a:off x="3708117" y="6533652"/>
            <a:ext cx="1203372" cy="118455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BE6205-9EDC-48FF-BA14-42637F701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03" y="6800988"/>
            <a:ext cx="744117" cy="74411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E1A8C4-9FFD-45BD-8797-2C75F864AB6F}"/>
              </a:ext>
            </a:extLst>
          </p:cNvPr>
          <p:cNvSpPr/>
          <p:nvPr/>
        </p:nvSpPr>
        <p:spPr>
          <a:xfrm rot="431833">
            <a:off x="3892399" y="5121990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Хорезм </a:t>
            </a:r>
            <a:endParaRPr lang="ru-RU" sz="1400" dirty="0">
              <a:latin typeface="Segoe Script" panose="030B0504020000000003" pitchFamily="66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B62E5D7-EFE3-4ECC-984A-97BA8E27D46E}"/>
              </a:ext>
            </a:extLst>
          </p:cNvPr>
          <p:cNvCxnSpPr>
            <a:cxnSpLocks/>
          </p:cNvCxnSpPr>
          <p:nvPr/>
        </p:nvCxnSpPr>
        <p:spPr>
          <a:xfrm>
            <a:off x="10803795" y="-22866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BCE90C4-83C1-437B-9866-E32BCB67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9255" y="4167991"/>
            <a:ext cx="2111752" cy="569918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605FE66-CEFD-4EDA-BFBA-99FDE35E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1386" y="-1792846"/>
            <a:ext cx="2111752" cy="5699187"/>
          </a:xfrm>
          <a:prstGeom prst="rect">
            <a:avLst/>
          </a:prstGeom>
        </p:spPr>
      </p:pic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276E83BA-5ED6-48FA-AF1A-3E91C00EEF83}"/>
              </a:ext>
            </a:extLst>
          </p:cNvPr>
          <p:cNvSpPr/>
          <p:nvPr/>
        </p:nvSpPr>
        <p:spPr>
          <a:xfrm>
            <a:off x="7699102" y="7378074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6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F6A16D8-B634-41F2-9D10-A1D39463E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87" y="-1"/>
            <a:ext cx="5253979" cy="812006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BB6175-4881-4564-8F4E-8B13B2A0A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55" y="727977"/>
            <a:ext cx="5023280" cy="2951018"/>
          </a:xfrm>
          <a:prstGeom prst="rect">
            <a:avLst/>
          </a:prstGeom>
        </p:spPr>
      </p:pic>
      <p:sp>
        <p:nvSpPr>
          <p:cNvPr id="30" name="Лента: наклоненная вниз 29">
            <a:extLst>
              <a:ext uri="{FF2B5EF4-FFF2-40B4-BE49-F238E27FC236}">
                <a16:creationId xmlns:a16="http://schemas.microsoft.com/office/drawing/2014/main" id="{929D6554-80A7-43D0-AD20-5D7BEAECB891}"/>
              </a:ext>
            </a:extLst>
          </p:cNvPr>
          <p:cNvSpPr/>
          <p:nvPr/>
        </p:nvSpPr>
        <p:spPr>
          <a:xfrm>
            <a:off x="6318474" y="-5295"/>
            <a:ext cx="3457575" cy="835845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Segoe Script" panose="030B0504020000000003" pitchFamily="66" charset="0"/>
              </a:rPr>
              <a:t>Империя Хорезмшахов</a:t>
            </a:r>
          </a:p>
        </p:txBody>
      </p:sp>
      <p:pic>
        <p:nvPicPr>
          <p:cNvPr id="31" name="Picture 4" descr="Последний хорезмшах. Неукротимый Джелал ад-Дин | Generalissimus | Дзен">
            <a:extLst>
              <a:ext uri="{FF2B5EF4-FFF2-40B4-BE49-F238E27FC236}">
                <a16:creationId xmlns:a16="http://schemas.microsoft.com/office/drawing/2014/main" id="{35C77234-1235-4511-9F10-337B77E7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55" y="3619852"/>
            <a:ext cx="4729714" cy="29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3E8641F-7584-4F3C-BE29-9FE550E9C0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8882969" y="3160893"/>
            <a:ext cx="1630507" cy="160500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F4B4816-CAC8-46BE-8DBC-807431CE4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874">
            <a:off x="6078577" y="2973462"/>
            <a:ext cx="1630507" cy="160500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A12C60B-1793-4943-8D5F-858621A4B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770">
            <a:off x="9021668" y="4703231"/>
            <a:ext cx="1667243" cy="164116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B2A610A-AA3D-4707-9DA8-6A87493C7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5733251" y="5967908"/>
            <a:ext cx="1824713" cy="179617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8AB339D-5200-4B04-9721-224C00CA12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15" y="6738818"/>
            <a:ext cx="744117" cy="744117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5799430-36A9-4D64-B17C-9FFDA0BB04C7}"/>
              </a:ext>
            </a:extLst>
          </p:cNvPr>
          <p:cNvSpPr/>
          <p:nvPr/>
        </p:nvSpPr>
        <p:spPr>
          <a:xfrm>
            <a:off x="6477456" y="1415757"/>
            <a:ext cx="3601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4D5156"/>
                </a:solidFill>
                <a:latin typeface="Segoe Script" panose="030B0504020000000003" pitchFamily="66" charset="0"/>
              </a:rPr>
              <a:t>Государство Хорезмшахов —название средневекового центральноазиатского государства Хорезм периода правления династии </a:t>
            </a:r>
            <a:r>
              <a:rPr lang="ru-RU" sz="1200" dirty="0" err="1">
                <a:solidFill>
                  <a:srgbClr val="4D5156"/>
                </a:solidFill>
                <a:latin typeface="Segoe Script" panose="030B0504020000000003" pitchFamily="66" charset="0"/>
              </a:rPr>
              <a:t>Ануштегинидов</a:t>
            </a:r>
            <a:r>
              <a:rPr lang="ru-RU" sz="1200" dirty="0">
                <a:solidFill>
                  <a:srgbClr val="4D5156"/>
                </a:solidFill>
                <a:latin typeface="Segoe Script" panose="030B0504020000000003" pitchFamily="66" charset="0"/>
              </a:rPr>
              <a:t> в 1097—1221 годах. Центр государства располагался в низовьях Амударьи. 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5C59954-254B-48F1-9C6D-C2E6DA1F9BC0}"/>
              </a:ext>
            </a:extLst>
          </p:cNvPr>
          <p:cNvSpPr/>
          <p:nvPr/>
        </p:nvSpPr>
        <p:spPr>
          <a:xfrm rot="573145">
            <a:off x="6296551" y="3311932"/>
            <a:ext cx="11945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dirty="0">
                <a:latin typeface="Segoe Script" panose="030B0504020000000003" pitchFamily="66" charset="0"/>
              </a:rPr>
              <a:t>Ала ад-Дин </a:t>
            </a:r>
          </a:p>
          <a:p>
            <a:r>
              <a:rPr lang="ru-RU" sz="1100" b="1" dirty="0">
                <a:latin typeface="Segoe Script" panose="030B0504020000000003" pitchFamily="66" charset="0"/>
              </a:rPr>
              <a:t>Мухаммад </a:t>
            </a:r>
            <a:endParaRPr lang="ru-RU" sz="1100" dirty="0">
              <a:latin typeface="Segoe Script" panose="030B0504020000000003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5735C-F66A-4236-8E80-ACD9734837BC}"/>
              </a:ext>
            </a:extLst>
          </p:cNvPr>
          <p:cNvSpPr txBox="1"/>
          <p:nvPr/>
        </p:nvSpPr>
        <p:spPr>
          <a:xfrm rot="21412389">
            <a:off x="8913077" y="3497940"/>
            <a:ext cx="169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latin typeface="Segoe Script" panose="030B0504020000000003" pitchFamily="66" charset="0"/>
              </a:rPr>
              <a:t>Ануштегиниды</a:t>
            </a:r>
            <a:endParaRPr lang="ru-RU" sz="1200" b="1" dirty="0">
              <a:latin typeface="Segoe Script" panose="030B0504020000000003" pitchFamily="66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F3C6D97-D64F-4D05-9492-830A63D1F9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254">
            <a:off x="9269467" y="6510787"/>
            <a:ext cx="1203372" cy="118455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2CF6B90-56E4-46F8-9547-C936DA5FE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53" y="6778123"/>
            <a:ext cx="744117" cy="744117"/>
          </a:xfrm>
          <a:prstGeom prst="rect">
            <a:avLst/>
          </a:prstGeom>
        </p:spPr>
      </p:pic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FAA8AFE-1AB4-4898-BBC9-F8BFD29756D6}"/>
              </a:ext>
            </a:extLst>
          </p:cNvPr>
          <p:cNvSpPr/>
          <p:nvPr/>
        </p:nvSpPr>
        <p:spPr>
          <a:xfrm rot="431833">
            <a:off x="9453749" y="5099125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latin typeface="Segoe Script" panose="030B0504020000000003" pitchFamily="66" charset="0"/>
              </a:rPr>
              <a:t>Хорезм </a:t>
            </a:r>
            <a:endParaRPr lang="ru-RU" sz="1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0152F87-D2BA-4B7A-AB2A-39EF0E1C9469}"/>
              </a:ext>
            </a:extLst>
          </p:cNvPr>
          <p:cNvCxnSpPr>
            <a:cxnSpLocks/>
          </p:cNvCxnSpPr>
          <p:nvPr/>
        </p:nvCxnSpPr>
        <p:spPr>
          <a:xfrm>
            <a:off x="5242445" y="-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AF48E-69D9-4584-A1A8-16DEBB19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7905" y="4190856"/>
            <a:ext cx="2111752" cy="5699187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0BB0894A-A6AA-4D04-83F2-D008658A4D00}"/>
              </a:ext>
            </a:extLst>
          </p:cNvPr>
          <p:cNvSpPr/>
          <p:nvPr/>
        </p:nvSpPr>
        <p:spPr>
          <a:xfrm>
            <a:off x="2137752" y="7400939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7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017D22-6B6E-4066-B740-24A7F94C0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3" y="-2"/>
            <a:ext cx="5253979" cy="8120063"/>
          </a:xfrm>
          <a:prstGeom prst="rect">
            <a:avLst/>
          </a:prstGeom>
        </p:spPr>
      </p:pic>
      <p:pic>
        <p:nvPicPr>
          <p:cNvPr id="4100" name="Picture 4" descr="Oyina">
            <a:extLst>
              <a:ext uri="{FF2B5EF4-FFF2-40B4-BE49-F238E27FC236}">
                <a16:creationId xmlns:a16="http://schemas.microsoft.com/office/drawing/2014/main" id="{80F1A14C-6750-4F40-8897-560581FB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5" y="1201389"/>
            <a:ext cx="4104064" cy="45105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801920-3D9B-4D9C-9246-952CCE733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5650" y="-1736101"/>
            <a:ext cx="2111752" cy="56991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3AF3C6-A06E-48D0-B178-40A1EEE49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2504606" y="903670"/>
            <a:ext cx="2512848" cy="375052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090EA0-E27D-4696-9792-159180925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270099" y="5030799"/>
            <a:ext cx="2511070" cy="24717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D919AA-8B15-4280-A5B3-C982AF62A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8502">
            <a:off x="254391" y="663144"/>
            <a:ext cx="1093593" cy="10764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EA38FD-DD6A-47F0-84C6-94C3CB863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327">
            <a:off x="2841283" y="4793623"/>
            <a:ext cx="2264924" cy="2229503"/>
          </a:xfrm>
          <a:prstGeom prst="rect">
            <a:avLst/>
          </a:prstGeom>
        </p:spPr>
      </p:pic>
      <p:sp>
        <p:nvSpPr>
          <p:cNvPr id="22" name="Лента: наклоненная вниз 21">
            <a:extLst>
              <a:ext uri="{FF2B5EF4-FFF2-40B4-BE49-F238E27FC236}">
                <a16:creationId xmlns:a16="http://schemas.microsoft.com/office/drawing/2014/main" id="{92A7D5F1-7A19-4DD9-BC40-540543405278}"/>
              </a:ext>
            </a:extLst>
          </p:cNvPr>
          <p:cNvSpPr/>
          <p:nvPr/>
        </p:nvSpPr>
        <p:spPr>
          <a:xfrm>
            <a:off x="987891" y="22324"/>
            <a:ext cx="3065142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Взаимоотношения Хорезмшаха и </a:t>
            </a:r>
            <a:r>
              <a:rPr lang="ru-RU" sz="1200" b="1" dirty="0" err="1">
                <a:latin typeface="Segoe Script" panose="030B0504020000000003" pitchFamily="66" charset="0"/>
              </a:rPr>
              <a:t>Чингизхана</a:t>
            </a:r>
            <a:r>
              <a:rPr lang="ru-RU" sz="1200" b="1" dirty="0"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2B4FE3D-DB28-4B6B-91EE-B91F5AFFC2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4970">
            <a:off x="334598" y="856020"/>
            <a:ext cx="744117" cy="74411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E748226-3760-454D-B784-3E59B8FA38A8}"/>
              </a:ext>
            </a:extLst>
          </p:cNvPr>
          <p:cNvSpPr/>
          <p:nvPr/>
        </p:nvSpPr>
        <p:spPr>
          <a:xfrm>
            <a:off x="2639924" y="1395015"/>
            <a:ext cx="2339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solidFill>
                  <a:srgbClr val="040C28"/>
                </a:solidFill>
                <a:latin typeface="Segoe Script" panose="030B0504020000000003" pitchFamily="66" charset="0"/>
              </a:rPr>
              <a:t>Джалолиддин</a:t>
            </a:r>
            <a:r>
              <a:rPr lang="ru-RU" sz="1200" dirty="0">
                <a:solidFill>
                  <a:srgbClr val="040C28"/>
                </a:solidFill>
                <a:latin typeface="Segoe Script" panose="030B0504020000000003" pitchFamily="66" charset="0"/>
              </a:rPr>
              <a:t> </a:t>
            </a:r>
            <a:r>
              <a:rPr lang="ru-RU" sz="1200" dirty="0" err="1">
                <a:solidFill>
                  <a:srgbClr val="040C28"/>
                </a:solidFill>
                <a:latin typeface="Segoe Script" panose="030B0504020000000003" pitchFamily="66" charset="0"/>
              </a:rPr>
              <a:t>Мангуберди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 был сыном правителя Мухаммада II из династии </a:t>
            </a:r>
            <a:r>
              <a:rPr lang="ru-RU" sz="12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Ануштегенидов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 (Хорезмшахов), создавшего могущественную Хорезмскую империю, границы которой простирались от Аральского моря до Индийского океана, от гор Гиндукуша до границ Малой Азии.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DB792-EB05-4F24-B3AB-BE5E6A7DCE53}"/>
              </a:ext>
            </a:extLst>
          </p:cNvPr>
          <p:cNvSpPr txBox="1"/>
          <p:nvPr/>
        </p:nvSpPr>
        <p:spPr>
          <a:xfrm rot="21320924">
            <a:off x="415437" y="5619898"/>
            <a:ext cx="209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Segoe Script" panose="030B0504020000000003" pitchFamily="66" charset="0"/>
              </a:rPr>
              <a:t>Основные факты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EFC81-B392-4ABB-A54F-E5F1CF5EBFF1}"/>
              </a:ext>
            </a:extLst>
          </p:cNvPr>
          <p:cNvSpPr txBox="1"/>
          <p:nvPr/>
        </p:nvSpPr>
        <p:spPr>
          <a:xfrm rot="307900">
            <a:off x="3393320" y="5310506"/>
            <a:ext cx="159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Script" panose="030B0504020000000003" pitchFamily="66" charset="0"/>
              </a:rPr>
              <a:t>Хорезмшахи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38E982E7-56C3-41D4-AF31-C547DFEB3AEC}"/>
              </a:ext>
            </a:extLst>
          </p:cNvPr>
          <p:cNvCxnSpPr>
            <a:cxnSpLocks/>
          </p:cNvCxnSpPr>
          <p:nvPr/>
        </p:nvCxnSpPr>
        <p:spPr>
          <a:xfrm>
            <a:off x="10802934" y="1"/>
            <a:ext cx="0" cy="81200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55E32F0-1ACB-47CA-BBA4-B7427F22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8394" y="4190858"/>
            <a:ext cx="2111752" cy="5699187"/>
          </a:xfrm>
          <a:prstGeom prst="rect">
            <a:avLst/>
          </a:prstGeom>
        </p:spPr>
      </p:pic>
      <p:sp>
        <p:nvSpPr>
          <p:cNvPr id="26" name="Пятиугольник 25">
            <a:extLst>
              <a:ext uri="{FF2B5EF4-FFF2-40B4-BE49-F238E27FC236}">
                <a16:creationId xmlns:a16="http://schemas.microsoft.com/office/drawing/2014/main" id="{4AC64B4C-6E0F-45BE-81B6-0452AFF229F5}"/>
              </a:ext>
            </a:extLst>
          </p:cNvPr>
          <p:cNvSpPr/>
          <p:nvPr/>
        </p:nvSpPr>
        <p:spPr>
          <a:xfrm>
            <a:off x="7698241" y="7400941"/>
            <a:ext cx="852055" cy="695387"/>
          </a:xfrm>
          <a:prstGeom prst="pen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7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06A18A-B3FD-4055-893C-BE7E667C6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36" y="0"/>
            <a:ext cx="5253979" cy="8120063"/>
          </a:xfrm>
          <a:prstGeom prst="rect">
            <a:avLst/>
          </a:prstGeom>
        </p:spPr>
      </p:pic>
      <p:pic>
        <p:nvPicPr>
          <p:cNvPr id="28" name="Picture 4" descr="Oyina">
            <a:extLst>
              <a:ext uri="{FF2B5EF4-FFF2-40B4-BE49-F238E27FC236}">
                <a16:creationId xmlns:a16="http://schemas.microsoft.com/office/drawing/2014/main" id="{FAF8C011-DAF8-4F6A-941D-5FEBBC8F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94" y="1201391"/>
            <a:ext cx="4104064" cy="45105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22C8575-8068-4B3B-B71D-71E001AC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6139" y="-1736099"/>
            <a:ext cx="2111752" cy="56991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1714D88-099F-4183-9292-2548E5C03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12">
            <a:off x="8065095" y="903672"/>
            <a:ext cx="2512848" cy="375052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6EEFE72-D587-4E6E-A798-2500921957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106">
            <a:off x="5830588" y="5030801"/>
            <a:ext cx="2511070" cy="247179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38138A6-AD58-4FBD-A6AF-0C894B067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8502">
            <a:off x="5814880" y="663146"/>
            <a:ext cx="1093593" cy="107649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EEC507A-0F35-405A-8EA2-114DEF4632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327">
            <a:off x="8401772" y="4793625"/>
            <a:ext cx="2264924" cy="2229503"/>
          </a:xfrm>
          <a:prstGeom prst="rect">
            <a:avLst/>
          </a:prstGeom>
        </p:spPr>
      </p:pic>
      <p:sp>
        <p:nvSpPr>
          <p:cNvPr id="34" name="Лента: наклоненная вниз 33">
            <a:extLst>
              <a:ext uri="{FF2B5EF4-FFF2-40B4-BE49-F238E27FC236}">
                <a16:creationId xmlns:a16="http://schemas.microsoft.com/office/drawing/2014/main" id="{37FEADC7-9B35-4E53-8858-FE59B898BFF5}"/>
              </a:ext>
            </a:extLst>
          </p:cNvPr>
          <p:cNvSpPr/>
          <p:nvPr/>
        </p:nvSpPr>
        <p:spPr>
          <a:xfrm>
            <a:off x="6548380" y="22326"/>
            <a:ext cx="3065142" cy="758926"/>
          </a:xfrm>
          <a:prstGeom prst="ribbon">
            <a:avLst>
              <a:gd name="adj1" fmla="val 16667"/>
              <a:gd name="adj2" fmla="val 75000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latin typeface="Segoe Script" panose="030B0504020000000003" pitchFamily="66" charset="0"/>
              </a:rPr>
              <a:t>Взаимоотношения Хорезмшаха и </a:t>
            </a:r>
            <a:r>
              <a:rPr lang="ru-RU" sz="1200" b="1" dirty="0" err="1">
                <a:latin typeface="Segoe Script" panose="030B0504020000000003" pitchFamily="66" charset="0"/>
              </a:rPr>
              <a:t>Чингизхана</a:t>
            </a:r>
            <a:r>
              <a:rPr lang="ru-RU" sz="1200" b="1" dirty="0"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DDC8E85-3516-4FE1-9EBC-70AEB665C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4970">
            <a:off x="5895087" y="856022"/>
            <a:ext cx="744117" cy="744117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3C9B014-4C9F-4E46-AE62-C6F91617173C}"/>
              </a:ext>
            </a:extLst>
          </p:cNvPr>
          <p:cNvSpPr/>
          <p:nvPr/>
        </p:nvSpPr>
        <p:spPr>
          <a:xfrm>
            <a:off x="8200413" y="1395017"/>
            <a:ext cx="2339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solidFill>
                  <a:srgbClr val="040C28"/>
                </a:solidFill>
                <a:latin typeface="Segoe Script" panose="030B0504020000000003" pitchFamily="66" charset="0"/>
              </a:rPr>
              <a:t>Джалолиддин</a:t>
            </a:r>
            <a:r>
              <a:rPr lang="ru-RU" sz="1200" dirty="0">
                <a:solidFill>
                  <a:srgbClr val="040C28"/>
                </a:solidFill>
                <a:latin typeface="Segoe Script" panose="030B0504020000000003" pitchFamily="66" charset="0"/>
              </a:rPr>
              <a:t> </a:t>
            </a:r>
            <a:r>
              <a:rPr lang="ru-RU" sz="1200" dirty="0" err="1">
                <a:solidFill>
                  <a:srgbClr val="040C28"/>
                </a:solidFill>
                <a:latin typeface="Segoe Script" panose="030B0504020000000003" pitchFamily="66" charset="0"/>
              </a:rPr>
              <a:t>Мангуберди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 был сыном правителя Мухаммада II из династии </a:t>
            </a:r>
            <a:r>
              <a:rPr lang="ru-RU" sz="1200" dirty="0" err="1">
                <a:solidFill>
                  <a:srgbClr val="202124"/>
                </a:solidFill>
                <a:latin typeface="Segoe Script" panose="030B0504020000000003" pitchFamily="66" charset="0"/>
              </a:rPr>
              <a:t>Ануштегенидов</a:t>
            </a:r>
            <a:r>
              <a:rPr lang="ru-RU" sz="1200" dirty="0">
                <a:solidFill>
                  <a:srgbClr val="202124"/>
                </a:solidFill>
                <a:latin typeface="Segoe Script" panose="030B0504020000000003" pitchFamily="66" charset="0"/>
              </a:rPr>
              <a:t> (Хорезмшахов), создавшего могущественную Хорезмскую империю, границы которой простирались от Аральского моря до Индийского океана, от гор Гиндукуша до границ Малой Азии.</a:t>
            </a:r>
            <a:endParaRPr lang="ru-RU" sz="1200" dirty="0">
              <a:latin typeface="Segoe Script" panose="030B0504020000000003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DEA1C-4522-431E-B3E3-E085DB1780DE}"/>
              </a:ext>
            </a:extLst>
          </p:cNvPr>
          <p:cNvSpPr txBox="1"/>
          <p:nvPr/>
        </p:nvSpPr>
        <p:spPr>
          <a:xfrm rot="21320924">
            <a:off x="5975926" y="5619900"/>
            <a:ext cx="209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Segoe Script" panose="030B0504020000000003" pitchFamily="66" charset="0"/>
              </a:rPr>
              <a:t>Основные факты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F1430C-A3F3-4935-96B4-3DC9086360EA}"/>
              </a:ext>
            </a:extLst>
          </p:cNvPr>
          <p:cNvSpPr txBox="1"/>
          <p:nvPr/>
        </p:nvSpPr>
        <p:spPr>
          <a:xfrm rot="307900">
            <a:off x="8953809" y="5310508"/>
            <a:ext cx="159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Script" panose="030B0504020000000003" pitchFamily="66" charset="0"/>
              </a:rPr>
              <a:t>Хорезмшахи</a:t>
            </a:r>
          </a:p>
        </p:txBody>
      </p:sp>
    </p:spTree>
    <p:extLst>
      <p:ext uri="{BB962C8B-B14F-4D97-AF65-F5344CB8AC3E}">
        <p14:creationId xmlns:p14="http://schemas.microsoft.com/office/powerpoint/2010/main" val="25586015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3309</TotalTime>
  <Words>1766</Words>
  <Application>Microsoft Office PowerPoint</Application>
  <PresentationFormat>B4 (ISO) (250x353 мм)</PresentationFormat>
  <Paragraphs>276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Akrobat-Regular</vt:lpstr>
      <vt:lpstr>Arial</vt:lpstr>
      <vt:lpstr>Calibri</vt:lpstr>
      <vt:lpstr>Calibri Light</vt:lpstr>
      <vt:lpstr>Segoe Print</vt:lpstr>
      <vt:lpstr>Segoe Script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Руз Егор</dc:creator>
  <cp:lastModifiedBy>Руз Егор</cp:lastModifiedBy>
  <cp:revision>603</cp:revision>
  <cp:lastPrinted>2024-01-08T08:13:56Z</cp:lastPrinted>
  <dcterms:created xsi:type="dcterms:W3CDTF">2023-12-27T18:24:04Z</dcterms:created>
  <dcterms:modified xsi:type="dcterms:W3CDTF">2024-07-13T17:35:11Z</dcterms:modified>
</cp:coreProperties>
</file>